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68" r:id="rId1"/>
    <p:sldMasterId id="2147484502" r:id="rId2"/>
  </p:sldMasterIdLst>
  <p:notesMasterIdLst>
    <p:notesMasterId r:id="rId95"/>
  </p:notesMasterIdLst>
  <p:handoutMasterIdLst>
    <p:handoutMasterId r:id="rId96"/>
  </p:handoutMasterIdLst>
  <p:sldIdLst>
    <p:sldId id="256" r:id="rId3"/>
    <p:sldId id="1054" r:id="rId4"/>
    <p:sldId id="1116" r:id="rId5"/>
    <p:sldId id="1055" r:id="rId6"/>
    <p:sldId id="1056" r:id="rId7"/>
    <p:sldId id="515" r:id="rId8"/>
    <p:sldId id="1130" r:id="rId9"/>
    <p:sldId id="1121" r:id="rId10"/>
    <p:sldId id="500" r:id="rId11"/>
    <p:sldId id="1112" r:id="rId12"/>
    <p:sldId id="1058" r:id="rId13"/>
    <p:sldId id="1154" r:id="rId14"/>
    <p:sldId id="1155" r:id="rId15"/>
    <p:sldId id="1114" r:id="rId16"/>
    <p:sldId id="1059" r:id="rId17"/>
    <p:sldId id="1060" r:id="rId18"/>
    <p:sldId id="1088" r:id="rId19"/>
    <p:sldId id="1087" r:id="rId20"/>
    <p:sldId id="1089" r:id="rId21"/>
    <p:sldId id="1086" r:id="rId22"/>
    <p:sldId id="1122" r:id="rId23"/>
    <p:sldId id="1147" r:id="rId24"/>
    <p:sldId id="1148" r:id="rId25"/>
    <p:sldId id="1149" r:id="rId26"/>
    <p:sldId id="658" r:id="rId27"/>
    <p:sldId id="1090" r:id="rId28"/>
    <p:sldId id="1156" r:id="rId29"/>
    <p:sldId id="653" r:id="rId30"/>
    <p:sldId id="1091" r:id="rId31"/>
    <p:sldId id="1158" r:id="rId32"/>
    <p:sldId id="1159" r:id="rId33"/>
    <p:sldId id="1160" r:id="rId34"/>
    <p:sldId id="982" r:id="rId35"/>
    <p:sldId id="1092" r:id="rId36"/>
    <p:sldId id="1126" r:id="rId37"/>
    <p:sldId id="1127" r:id="rId38"/>
    <p:sldId id="1128" r:id="rId39"/>
    <p:sldId id="1129" r:id="rId40"/>
    <p:sldId id="486" r:id="rId41"/>
    <p:sldId id="1093" r:id="rId42"/>
    <p:sldId id="1064" r:id="rId43"/>
    <p:sldId id="1062" r:id="rId44"/>
    <p:sldId id="1120" r:id="rId45"/>
    <p:sldId id="1151" r:id="rId46"/>
    <p:sldId id="1152" r:id="rId47"/>
    <p:sldId id="1153" r:id="rId48"/>
    <p:sldId id="1095" r:id="rId49"/>
    <p:sldId id="1040" r:id="rId50"/>
    <p:sldId id="1030" r:id="rId51"/>
    <p:sldId id="1034" r:id="rId52"/>
    <p:sldId id="1097" r:id="rId53"/>
    <p:sldId id="1098" r:id="rId54"/>
    <p:sldId id="1012" r:id="rId55"/>
    <p:sldId id="1102" r:id="rId56"/>
    <p:sldId id="1113" r:id="rId57"/>
    <p:sldId id="1143" r:id="rId58"/>
    <p:sldId id="1145" r:id="rId59"/>
    <p:sldId id="1140" r:id="rId60"/>
    <p:sldId id="1162" r:id="rId61"/>
    <p:sldId id="1163" r:id="rId62"/>
    <p:sldId id="1164" r:id="rId63"/>
    <p:sldId id="1165" r:id="rId64"/>
    <p:sldId id="1103" r:id="rId65"/>
    <p:sldId id="1138" r:id="rId66"/>
    <p:sldId id="1134" r:id="rId67"/>
    <p:sldId id="1105" r:id="rId68"/>
    <p:sldId id="1106" r:id="rId69"/>
    <p:sldId id="1013" r:id="rId70"/>
    <p:sldId id="1006" r:id="rId71"/>
    <p:sldId id="1099" r:id="rId72"/>
    <p:sldId id="1161" r:id="rId73"/>
    <p:sldId id="1108" r:id="rId74"/>
    <p:sldId id="1157" r:id="rId75"/>
    <p:sldId id="1101" r:id="rId76"/>
    <p:sldId id="1136" r:id="rId77"/>
    <p:sldId id="531" r:id="rId78"/>
    <p:sldId id="335" r:id="rId79"/>
    <p:sldId id="1046" r:id="rId80"/>
    <p:sldId id="1119" r:id="rId81"/>
    <p:sldId id="1123" r:id="rId82"/>
    <p:sldId id="1124" r:id="rId83"/>
    <p:sldId id="1125" r:id="rId84"/>
    <p:sldId id="529" r:id="rId85"/>
    <p:sldId id="355" r:id="rId86"/>
    <p:sldId id="357" r:id="rId87"/>
    <p:sldId id="1109" r:id="rId88"/>
    <p:sldId id="1118" r:id="rId89"/>
    <p:sldId id="1117" r:id="rId90"/>
    <p:sldId id="962" r:id="rId91"/>
    <p:sldId id="482" r:id="rId92"/>
    <p:sldId id="1137" r:id="rId93"/>
    <p:sldId id="1144" r:id="rId94"/>
  </p:sldIdLst>
  <p:sldSz cx="9144000" cy="6858000" type="screen4x3"/>
  <p:notesSz cx="6789738" cy="9929813"/>
  <p:defaultTextStyle>
    <a:defPPr>
      <a:defRPr lang="en-GB"/>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3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dhum, Sukaina (EPS-CSD)" initials="K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36" autoAdjust="0"/>
    <p:restoredTop sz="76735" autoAdjust="0"/>
  </p:normalViewPr>
  <p:slideViewPr>
    <p:cSldViewPr>
      <p:cViewPr varScale="1">
        <p:scale>
          <a:sx n="97" d="100"/>
          <a:sy n="97" d="100"/>
        </p:scale>
        <p:origin x="2376" y="1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6352"/>
    </p:cViewPr>
  </p:sorterViewPr>
  <p:notesViewPr>
    <p:cSldViewPr>
      <p:cViewPr>
        <p:scale>
          <a:sx n="60" d="100"/>
          <a:sy n="60" d="100"/>
        </p:scale>
        <p:origin x="-1872" y="86"/>
      </p:cViewPr>
      <p:guideLst>
        <p:guide orient="horz" pos="3128"/>
        <p:guide pos="2139"/>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notesMaster" Target="notesMasters/notesMaster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presProps" Target="presProps.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1638"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6513" y="0"/>
            <a:ext cx="2941637" cy="496888"/>
          </a:xfrm>
          <a:prstGeom prst="rect">
            <a:avLst/>
          </a:prstGeom>
        </p:spPr>
        <p:txBody>
          <a:bodyPr vert="horz" lIns="91440" tIns="45720" rIns="91440" bIns="45720" rtlCol="0"/>
          <a:lstStyle>
            <a:lvl1pPr algn="r">
              <a:defRPr sz="1200"/>
            </a:lvl1pPr>
          </a:lstStyle>
          <a:p>
            <a:fld id="{A8C91DCB-F41E-49A8-867E-E4120F173FA8}" type="datetimeFigureOut">
              <a:rPr lang="en-GB" smtClean="0"/>
              <a:t>23/06/2025</a:t>
            </a:fld>
            <a:endParaRPr lang="en-GB"/>
          </a:p>
        </p:txBody>
      </p:sp>
      <p:sp>
        <p:nvSpPr>
          <p:cNvPr id="4" name="Footer Placeholder 3"/>
          <p:cNvSpPr>
            <a:spLocks noGrp="1"/>
          </p:cNvSpPr>
          <p:nvPr>
            <p:ph type="ftr" sz="quarter" idx="2"/>
          </p:nvPr>
        </p:nvSpPr>
        <p:spPr>
          <a:xfrm>
            <a:off x="0" y="9431338"/>
            <a:ext cx="2941638"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6513" y="9431338"/>
            <a:ext cx="2941637" cy="496887"/>
          </a:xfrm>
          <a:prstGeom prst="rect">
            <a:avLst/>
          </a:prstGeom>
        </p:spPr>
        <p:txBody>
          <a:bodyPr vert="horz" lIns="91440" tIns="45720" rIns="91440" bIns="45720" rtlCol="0" anchor="b"/>
          <a:lstStyle>
            <a:lvl1pPr algn="r">
              <a:defRPr sz="1200"/>
            </a:lvl1pPr>
          </a:lstStyle>
          <a:p>
            <a:fld id="{C4566D68-2394-42AF-9332-5331A3C5A6C4}" type="slidenum">
              <a:rPr lang="en-GB" smtClean="0"/>
              <a:t>‹#›</a:t>
            </a:fld>
            <a:endParaRPr lang="en-GB"/>
          </a:p>
        </p:txBody>
      </p:sp>
    </p:spTree>
    <p:extLst>
      <p:ext uri="{BB962C8B-B14F-4D97-AF65-F5344CB8AC3E}">
        <p14:creationId xmlns:p14="http://schemas.microsoft.com/office/powerpoint/2010/main" val="1655175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1"/>
            <a:ext cx="2942220" cy="49649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35843" name="Rectangle 3"/>
          <p:cNvSpPr>
            <a:spLocks noGrp="1" noChangeArrowheads="1"/>
          </p:cNvSpPr>
          <p:nvPr>
            <p:ph type="dt" idx="1"/>
          </p:nvPr>
        </p:nvSpPr>
        <p:spPr bwMode="auto">
          <a:xfrm>
            <a:off x="3845948" y="1"/>
            <a:ext cx="2942220" cy="49649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99684" name="Rectangle 4"/>
          <p:cNvSpPr>
            <a:spLocks noGrp="1" noRot="1" noChangeAspect="1" noChangeArrowheads="1" noTextEdit="1"/>
          </p:cNvSpPr>
          <p:nvPr>
            <p:ph type="sldImg" idx="2"/>
          </p:nvPr>
        </p:nvSpPr>
        <p:spPr bwMode="auto">
          <a:xfrm>
            <a:off x="914400" y="744538"/>
            <a:ext cx="4960938"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p:cNvSpPr>
            <a:spLocks noGrp="1" noChangeArrowheads="1"/>
          </p:cNvSpPr>
          <p:nvPr>
            <p:ph type="body" sz="quarter" idx="3"/>
          </p:nvPr>
        </p:nvSpPr>
        <p:spPr bwMode="auto">
          <a:xfrm>
            <a:off x="678974" y="4716662"/>
            <a:ext cx="5431790" cy="4468416"/>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5846" name="Rectangle 6"/>
          <p:cNvSpPr>
            <a:spLocks noGrp="1" noChangeArrowheads="1"/>
          </p:cNvSpPr>
          <p:nvPr>
            <p:ph type="ftr" sz="quarter" idx="4"/>
          </p:nvPr>
        </p:nvSpPr>
        <p:spPr bwMode="auto">
          <a:xfrm>
            <a:off x="0" y="9431600"/>
            <a:ext cx="2942220" cy="49649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35847" name="Rectangle 7"/>
          <p:cNvSpPr>
            <a:spLocks noGrp="1" noChangeArrowheads="1"/>
          </p:cNvSpPr>
          <p:nvPr>
            <p:ph type="sldNum" sz="quarter" idx="5"/>
          </p:nvPr>
        </p:nvSpPr>
        <p:spPr bwMode="auto">
          <a:xfrm>
            <a:off x="3845948" y="9431600"/>
            <a:ext cx="2942220" cy="49649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D04705D-4B41-4D6C-A6FC-97321D08A64A}" type="slidenum">
              <a:rPr lang="en-GB"/>
              <a:pPr>
                <a:defRPr/>
              </a:pPr>
              <a:t>‹#›</a:t>
            </a:fld>
            <a:endParaRPr lang="en-GB"/>
          </a:p>
        </p:txBody>
      </p:sp>
    </p:spTree>
    <p:extLst>
      <p:ext uri="{BB962C8B-B14F-4D97-AF65-F5344CB8AC3E}">
        <p14:creationId xmlns:p14="http://schemas.microsoft.com/office/powerpoint/2010/main" val="119538966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www.ecpat.org.uk/content/council-europe-convention-action-against-human-trafficking"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n.wikipedia.org/wiki/Treaty"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en.wikipedia.org/wiki/Convention_against_Transnational_Organized_Crime" TargetMode="External"/><Relationship Id="rId4" Type="http://schemas.openxmlformats.org/officeDocument/2006/relationships/hyperlink" Target="http://en.wikipedia.org/wiki/United_Nation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Ensure</a:t>
            </a:r>
            <a:r>
              <a:rPr lang="en-GB" baseline="0" dirty="0"/>
              <a:t> you have already mixed up your delegates into groups from different agencies on each table – this will save messing around later.</a:t>
            </a:r>
          </a:p>
          <a:p>
            <a:endParaRPr lang="en-GB" baseline="0" dirty="0"/>
          </a:p>
          <a:p>
            <a:r>
              <a:rPr lang="en-GB" baseline="0" dirty="0"/>
              <a:t>MAXIMUM NUMBER OF DELEGATES 25 PER COURSE (5 tables of 5)</a:t>
            </a:r>
            <a:endParaRPr lang="en-GB" dirty="0"/>
          </a:p>
        </p:txBody>
      </p:sp>
      <p:sp>
        <p:nvSpPr>
          <p:cNvPr id="4" name="Slide Number Placeholder 3"/>
          <p:cNvSpPr>
            <a:spLocks noGrp="1"/>
          </p:cNvSpPr>
          <p:nvPr>
            <p:ph type="sldNum" sz="quarter" idx="10"/>
          </p:nvPr>
        </p:nvSpPr>
        <p:spPr/>
        <p:txBody>
          <a:bodyPr/>
          <a:lstStyle/>
          <a:p>
            <a:pPr>
              <a:defRPr/>
            </a:pPr>
            <a:fld id="{4D04705D-4B41-4D6C-A6FC-97321D08A64A}" type="slidenum">
              <a:rPr lang="en-GB" smtClean="0"/>
              <a:pPr>
                <a:defRPr/>
              </a:pPr>
              <a:t>1</a:t>
            </a:fld>
            <a:endParaRPr lang="en-GB"/>
          </a:p>
        </p:txBody>
      </p:sp>
    </p:spTree>
    <p:extLst>
      <p:ext uri="{BB962C8B-B14F-4D97-AF65-F5344CB8AC3E}">
        <p14:creationId xmlns:p14="http://schemas.microsoft.com/office/powerpoint/2010/main" val="1094059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AB75BAE-1C51-4C8E-8B34-70AB680C2CBB}" type="slidenum">
              <a:rPr lang="en-GB" altLang="en-US">
                <a:solidFill>
                  <a:srgbClr val="000000"/>
                </a:solidFill>
                <a:latin typeface="Arial" pitchFamily="34" charset="0"/>
              </a:rPr>
              <a:pPr fontAlgn="base">
                <a:spcBef>
                  <a:spcPct val="0"/>
                </a:spcBef>
                <a:spcAft>
                  <a:spcPct val="0"/>
                </a:spcAft>
              </a:pPr>
              <a:t>11</a:t>
            </a:fld>
            <a:endParaRPr lang="en-GB" altLang="en-US" dirty="0">
              <a:solidFill>
                <a:srgbClr val="000000"/>
              </a:solidFill>
              <a:latin typeface="Arial" pitchFamily="34" charset="0"/>
            </a:endParaRPr>
          </a:p>
        </p:txBody>
      </p:sp>
      <p:sp>
        <p:nvSpPr>
          <p:cNvPr id="521219" name="Rectangle 2"/>
          <p:cNvSpPr>
            <a:spLocks noGrp="1" noRot="1" noChangeAspect="1" noChangeArrowheads="1" noTextEdit="1"/>
          </p:cNvSpPr>
          <p:nvPr>
            <p:ph type="sldImg"/>
          </p:nvPr>
        </p:nvSpPr>
        <p:spPr bwMode="auto">
          <a:xfrm>
            <a:off x="914400" y="428625"/>
            <a:ext cx="4960938" cy="3722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1220" name="Rectangle 3"/>
          <p:cNvSpPr>
            <a:spLocks noGrp="1" noChangeArrowheads="1"/>
          </p:cNvSpPr>
          <p:nvPr>
            <p:ph type="body" idx="1"/>
          </p:nvPr>
        </p:nvSpPr>
        <p:spPr bwMode="auto">
          <a:xfrm>
            <a:off x="302141" y="4316834"/>
            <a:ext cx="6185456" cy="54013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0"/>
              </a:spcBef>
            </a:pPr>
            <a:r>
              <a:rPr lang="en-GB" altLang="en-US" dirty="0">
                <a:latin typeface="Arial" pitchFamily="34" charset="0"/>
                <a:cs typeface="Arial" pitchFamily="34" charset="0"/>
              </a:rPr>
              <a:t>Child trafficking</a:t>
            </a:r>
            <a:r>
              <a:rPr lang="en-GB" altLang="en-US" baseline="0" dirty="0">
                <a:latin typeface="Arial" pitchFamily="34" charset="0"/>
                <a:cs typeface="Arial" pitchFamily="34" charset="0"/>
              </a:rPr>
              <a:t> = Act &amp; purpose only</a:t>
            </a:r>
          </a:p>
          <a:p>
            <a:pPr>
              <a:lnSpc>
                <a:spcPct val="90000"/>
              </a:lnSpc>
              <a:spcBef>
                <a:spcPct val="0"/>
              </a:spcBef>
            </a:pPr>
            <a:r>
              <a:rPr lang="en-GB" altLang="en-US" baseline="0" dirty="0">
                <a:latin typeface="Arial" pitchFamily="34" charset="0"/>
                <a:cs typeface="Arial" pitchFamily="34" charset="0"/>
              </a:rPr>
              <a:t>Forced Labour = Means &amp; Service. Service means as a result of the means an individual provides a service for benefit, e.g. begging, sexual services, manual labour &amp; domestic service</a:t>
            </a:r>
          </a:p>
          <a:p>
            <a:pPr>
              <a:lnSpc>
                <a:spcPct val="90000"/>
              </a:lnSpc>
              <a:spcBef>
                <a:spcPct val="0"/>
              </a:spcBef>
            </a:pPr>
            <a:r>
              <a:rPr lang="en-GB" altLang="en-US" baseline="0" dirty="0">
                <a:latin typeface="Arial" pitchFamily="34" charset="0"/>
                <a:cs typeface="Arial" pitchFamily="34" charset="0"/>
              </a:rPr>
              <a:t>Child forced labour = service only</a:t>
            </a:r>
          </a:p>
          <a:p>
            <a:pPr>
              <a:lnSpc>
                <a:spcPct val="90000"/>
              </a:lnSpc>
              <a:spcBef>
                <a:spcPct val="0"/>
              </a:spcBef>
            </a:pPr>
            <a:endParaRPr lang="en-GB" altLang="en-US" dirty="0">
              <a:latin typeface="Arial" pitchFamily="34" charset="0"/>
              <a:cs typeface="Arial" pitchFamily="34" charset="0"/>
            </a:endParaRPr>
          </a:p>
          <a:p>
            <a:pPr lvl="0" eaLnBrk="1" hangingPunct="1">
              <a:lnSpc>
                <a:spcPct val="90000"/>
              </a:lnSpc>
            </a:pPr>
            <a:r>
              <a:rPr lang="en-GB" altLang="en-US" dirty="0"/>
              <a:t>All three of the following items must be present in order to meet the definition of trafficking, unless the person trafficked is under the age of 18, in which case the ‘means’ is irrelevant. In such cases, only the ‘act’ and ‘purpose’ need be present.</a:t>
            </a:r>
          </a:p>
          <a:p>
            <a:pPr lvl="0" eaLnBrk="1" hangingPunct="1">
              <a:lnSpc>
                <a:spcPct val="90000"/>
              </a:lnSpc>
            </a:pPr>
            <a:r>
              <a:rPr lang="en-GB" altLang="en-US" b="1" dirty="0"/>
              <a:t>The Act </a:t>
            </a:r>
            <a:r>
              <a:rPr lang="en-GB" altLang="en-US" dirty="0"/>
              <a:t>(What is done) </a:t>
            </a:r>
          </a:p>
          <a:p>
            <a:pPr lvl="0" eaLnBrk="1" hangingPunct="1">
              <a:lnSpc>
                <a:spcPct val="90000"/>
              </a:lnSpc>
            </a:pPr>
            <a:r>
              <a:rPr lang="en-GB" altLang="en-US" dirty="0"/>
              <a:t>Recruitment, transportation, transfer, harbouring or receipt of persons. </a:t>
            </a:r>
          </a:p>
          <a:p>
            <a:pPr lvl="0" eaLnBrk="1" hangingPunct="1">
              <a:lnSpc>
                <a:spcPct val="90000"/>
              </a:lnSpc>
            </a:pPr>
            <a:r>
              <a:rPr lang="en-GB" altLang="en-US" b="1" dirty="0"/>
              <a:t>The Means </a:t>
            </a:r>
            <a:r>
              <a:rPr lang="en-GB" altLang="en-US" dirty="0"/>
              <a:t>(How it is done) </a:t>
            </a:r>
          </a:p>
          <a:p>
            <a:pPr lvl="0" eaLnBrk="1" hangingPunct="1">
              <a:lnSpc>
                <a:spcPct val="90000"/>
              </a:lnSpc>
            </a:pPr>
            <a:r>
              <a:rPr lang="en-GB" altLang="en-US" dirty="0"/>
              <a:t>Threat or use of force, coercion, abduction, fraud, deception, abuse of power or vulnerability, or giving payments or benefits to a person in control of the victim. </a:t>
            </a:r>
          </a:p>
          <a:p>
            <a:pPr lvl="0" eaLnBrk="1" hangingPunct="1">
              <a:lnSpc>
                <a:spcPct val="90000"/>
              </a:lnSpc>
            </a:pPr>
            <a:r>
              <a:rPr lang="en-GB" altLang="en-US" b="1" dirty="0"/>
              <a:t>The Purpose </a:t>
            </a:r>
            <a:r>
              <a:rPr lang="en-GB" altLang="en-US" dirty="0"/>
              <a:t>(Why it is done) </a:t>
            </a:r>
          </a:p>
          <a:p>
            <a:pPr lvl="0" eaLnBrk="1" hangingPunct="1">
              <a:lnSpc>
                <a:spcPct val="90000"/>
              </a:lnSpc>
            </a:pPr>
            <a:r>
              <a:rPr lang="en-GB" altLang="en-US" dirty="0"/>
              <a:t>For the purpose of exploitation, which includes exploiting the prostitution of others, sexual exploitation, forced labour, slavery or similar practices and the removal of organs or body tissue.</a:t>
            </a:r>
          </a:p>
          <a:p>
            <a:pPr lvl="0" eaLnBrk="1" hangingPunct="1">
              <a:lnSpc>
                <a:spcPct val="90000"/>
              </a:lnSpc>
            </a:pPr>
            <a:endParaRPr lang="en-GB" altLang="en-US" dirty="0"/>
          </a:p>
          <a:p>
            <a:pPr lvl="0" eaLnBrk="1" hangingPunct="1">
              <a:lnSpc>
                <a:spcPct val="90000"/>
              </a:lnSpc>
            </a:pPr>
            <a:r>
              <a:rPr lang="en-GB" altLang="en-US" dirty="0"/>
              <a:t>NB: It</a:t>
            </a:r>
            <a:r>
              <a:rPr lang="en-GB" altLang="en-US" baseline="0" dirty="0"/>
              <a:t> is imperative to highlight here the importance of practically ticking off the categories under each heading. Under each heading the First responder will need to evidence how the person is a trafficked victim when completing the NRM form. You only get one chance to claim safety for this person.</a:t>
            </a:r>
          </a:p>
          <a:p>
            <a:pPr lvl="0" eaLnBrk="1" hangingPunct="1">
              <a:lnSpc>
                <a:spcPct val="90000"/>
              </a:lnSpc>
            </a:pPr>
            <a:r>
              <a:rPr lang="en-GB" altLang="en-US" baseline="0" dirty="0"/>
              <a:t>We will go into more detail of this later on today.</a:t>
            </a:r>
            <a:endParaRPr lang="en-GB" altLang="en-US" dirty="0"/>
          </a:p>
          <a:p>
            <a:pPr lvl="0" eaLnBrk="1" hangingPunct="1">
              <a:lnSpc>
                <a:spcPct val="90000"/>
              </a:lnSpc>
            </a:pPr>
            <a:endParaRPr lang="en-GB" altLang="en-US" dirty="0"/>
          </a:p>
          <a:p>
            <a:pPr lvl="0" eaLnBrk="1" hangingPunct="1">
              <a:lnSpc>
                <a:spcPct val="90000"/>
              </a:lnSpc>
            </a:pPr>
            <a:r>
              <a:rPr lang="en-GB" altLang="en-US" dirty="0"/>
              <a:t>Trafficking is not an immigration crime. Trafficking is a crime against a person.</a:t>
            </a:r>
          </a:p>
          <a:p>
            <a:pPr eaLnBrk="1" hangingPunct="1">
              <a:lnSpc>
                <a:spcPct val="90000"/>
              </a:lnSpc>
            </a:pPr>
            <a:r>
              <a:rPr lang="en-GB" altLang="en-US" dirty="0"/>
              <a:t>Immigration crime is a crime against the State.</a:t>
            </a:r>
          </a:p>
          <a:p>
            <a:pPr eaLnBrk="1" hangingPunct="1">
              <a:lnSpc>
                <a:spcPct val="90000"/>
              </a:lnSpc>
            </a:pPr>
            <a:endParaRPr lang="en-GB" altLang="en-US" dirty="0"/>
          </a:p>
          <a:p>
            <a:pPr>
              <a:lnSpc>
                <a:spcPct val="90000"/>
              </a:lnSpc>
              <a:spcBef>
                <a:spcPct val="0"/>
              </a:spcBef>
            </a:pPr>
            <a:r>
              <a:rPr lang="en-GB" altLang="en-US" dirty="0">
                <a:cs typeface="Arial" pitchFamily="34" charset="0"/>
              </a:rPr>
              <a:t>The principal difference between people smuggling and human trafficking is the element of exploitation.  It is important to examine the end situation when the victim is recovered to determine whether they have been smuggled or trafficked.</a:t>
            </a:r>
          </a:p>
          <a:p>
            <a:pPr>
              <a:lnSpc>
                <a:spcPct val="90000"/>
              </a:lnSpc>
              <a:spcBef>
                <a:spcPct val="0"/>
              </a:spcBef>
            </a:pPr>
            <a:endParaRPr lang="en-GB" altLang="en-US" b="1" dirty="0">
              <a:cs typeface="Arial" pitchFamily="34" charset="0"/>
            </a:endParaRPr>
          </a:p>
          <a:p>
            <a:pPr>
              <a:lnSpc>
                <a:spcPct val="90000"/>
              </a:lnSpc>
              <a:spcBef>
                <a:spcPct val="0"/>
              </a:spcBef>
            </a:pPr>
            <a:r>
              <a:rPr lang="en-GB" altLang="en-US" b="1" dirty="0">
                <a:cs typeface="Arial" pitchFamily="34" charset="0"/>
              </a:rPr>
              <a:t>Definition </a:t>
            </a:r>
            <a:r>
              <a:rPr lang="en-GB" altLang="en-US" b="1" dirty="0" err="1">
                <a:cs typeface="Arial" pitchFamily="34" charset="0"/>
              </a:rPr>
              <a:t>handout</a:t>
            </a:r>
            <a:r>
              <a:rPr lang="en-GB" altLang="en-US" b="1" dirty="0">
                <a:cs typeface="Arial" pitchFamily="34" charset="0"/>
              </a:rPr>
              <a:t> in packs</a:t>
            </a:r>
          </a:p>
          <a:p>
            <a:pPr>
              <a:lnSpc>
                <a:spcPct val="90000"/>
              </a:lnSpc>
              <a:spcBef>
                <a:spcPct val="0"/>
              </a:spcBef>
            </a:pPr>
            <a:endParaRPr lang="en-GB" altLang="en-US" dirty="0">
              <a:latin typeface="Arial" pitchFamily="34" charset="0"/>
              <a:cs typeface="Arial" pitchFamily="34" charset="0"/>
            </a:endParaRPr>
          </a:p>
        </p:txBody>
      </p:sp>
    </p:spTree>
    <p:extLst>
      <p:ext uri="{BB962C8B-B14F-4D97-AF65-F5344CB8AC3E}">
        <p14:creationId xmlns:p14="http://schemas.microsoft.com/office/powerpoint/2010/main" val="3316397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1225" y="744538"/>
            <a:ext cx="4967288" cy="3724275"/>
          </a:xfrm>
        </p:spPr>
      </p:sp>
      <p:sp>
        <p:nvSpPr>
          <p:cNvPr id="3" name="Notes Placeholder 2"/>
          <p:cNvSpPr>
            <a:spLocks noGrp="1"/>
          </p:cNvSpPr>
          <p:nvPr>
            <p:ph type="body" idx="1"/>
          </p:nvPr>
        </p:nvSpPr>
        <p:spPr/>
        <p:txBody>
          <a:bodyPr/>
          <a:lstStyle/>
          <a:p>
            <a:r>
              <a:rPr lang="en-GB" dirty="0"/>
              <a:t>Talk through</a:t>
            </a:r>
            <a:r>
              <a:rPr lang="en-GB" baseline="0" dirty="0"/>
              <a:t> the slides giving examples for each point.</a:t>
            </a:r>
          </a:p>
          <a:p>
            <a:endParaRPr lang="en-GB" baseline="0" dirty="0"/>
          </a:p>
          <a:p>
            <a:r>
              <a:rPr lang="en-GB" baseline="0" dirty="0"/>
              <a:t>Explain that the Act, Means and Purpose must be present for a referral into the NRM for an adult  trafficked person. Recruitment OR Transport or Transfer </a:t>
            </a:r>
            <a:r>
              <a:rPr lang="en-GB" baseline="0" dirty="0" err="1"/>
              <a:t>etc</a:t>
            </a:r>
            <a:r>
              <a:rPr lang="en-GB" baseline="0" dirty="0"/>
              <a:t> could be present – not all the list are required </a:t>
            </a:r>
          </a:p>
          <a:p>
            <a:endParaRPr lang="en-GB" baseline="0" dirty="0"/>
          </a:p>
          <a:p>
            <a:r>
              <a:rPr lang="en-GB" baseline="0" dirty="0"/>
              <a:t>The NRM will be explained in more detail later in the presentation </a:t>
            </a:r>
          </a:p>
          <a:p>
            <a:r>
              <a:rPr lang="en-GB" baseline="0" dirty="0"/>
              <a:t>But good to outline now that the </a:t>
            </a:r>
            <a:r>
              <a:rPr lang="en-GB" baseline="0" dirty="0" err="1"/>
              <a:t>The</a:t>
            </a:r>
            <a:r>
              <a:rPr lang="en-GB" baseline="0" dirty="0"/>
              <a:t> National Referral Mechanism (NRM) is a framework for identifying victims of human trafficking or modern slavery and ensuring they receive the appropriate support</a:t>
            </a:r>
          </a:p>
          <a:p>
            <a:endParaRPr lang="en-GB" baseline="0" dirty="0"/>
          </a:p>
          <a:p>
            <a:r>
              <a:rPr lang="en-GB" baseline="0" dirty="0"/>
              <a:t>Full Palermo protocol:</a:t>
            </a:r>
          </a:p>
          <a:p>
            <a:r>
              <a:rPr lang="en-GB" sz="1200" b="0" i="0" kern="1200" dirty="0">
                <a:solidFill>
                  <a:schemeClr val="tx1"/>
                </a:solidFill>
                <a:effectLst/>
                <a:latin typeface="+mn-lt"/>
                <a:ea typeface="+mn-ea"/>
                <a:cs typeface="+mn-cs"/>
              </a:rPr>
              <a:t>"Trafficking in persons" shall mean the recruitment, transportation, transfer, harbouring or receipt of persons, by means of the threat or use of force or other forms of coercion, of abduction, of fraud, of deception, of the abuse of power or of a position of vulnerability or of the giving or receiving of payments or benefits to achieve the consent of a person having control over another person, for the purpose of exploitation. Exploitation shall include, at a minimum, the exploitation of the prostitution of others or other forms of sexual exploitation, forced labour or services, slavery or practices similar to slavery, servitude or the removal of organs;”</a:t>
            </a:r>
          </a:p>
          <a:p>
            <a:endParaRPr lang="en-GB" sz="1200" b="0" i="0" kern="1200" baseline="0" dirty="0">
              <a:solidFill>
                <a:schemeClr val="tx1"/>
              </a:solidFill>
              <a:effectLst/>
              <a:latin typeface="+mn-lt"/>
              <a:ea typeface="+mn-ea"/>
              <a:cs typeface="+mn-cs"/>
            </a:endParaRPr>
          </a:p>
          <a:p>
            <a:r>
              <a:rPr lang="en-GB" sz="1200" b="0" i="0" kern="1200" baseline="0" dirty="0">
                <a:solidFill>
                  <a:schemeClr val="tx1"/>
                </a:solidFill>
                <a:effectLst/>
                <a:latin typeface="+mn-lt"/>
                <a:ea typeface="+mn-ea"/>
                <a:cs typeface="+mn-cs"/>
              </a:rPr>
              <a:t>NOTE  : </a:t>
            </a:r>
            <a:r>
              <a:rPr lang="en-GB" sz="1200" b="1" i="0" kern="1200" baseline="0" dirty="0">
                <a:solidFill>
                  <a:schemeClr val="accent6"/>
                </a:solidFill>
                <a:effectLst/>
                <a:latin typeface="+mn-lt"/>
                <a:ea typeface="+mn-ea"/>
                <a:cs typeface="+mn-cs"/>
              </a:rPr>
              <a:t>trainers are to make it clear to delegates that the MEANS ( middle section ) of the definition is irrelevant when it involves children as children cannot consent to their own exploitation </a:t>
            </a:r>
            <a:endParaRPr lang="en-GB" b="1" baseline="0" dirty="0">
              <a:solidFill>
                <a:schemeClr val="accent6"/>
              </a:solidFill>
            </a:endParaRPr>
          </a:p>
          <a:p>
            <a:endParaRPr lang="en-GB" baseline="0" dirty="0"/>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E1987017-4D02-40BD-B565-7A16AFFBB940}"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3118945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Independent</a:t>
            </a:r>
            <a:r>
              <a:rPr lang="en-GB" baseline="0" dirty="0"/>
              <a:t> Child Trafficking Advocates are being piloted across Greater Manchester, Hampshire and the Isle Of Wight and Wales </a:t>
            </a:r>
            <a:endParaRPr lang="en-GB" dirty="0"/>
          </a:p>
        </p:txBody>
      </p:sp>
      <p:sp>
        <p:nvSpPr>
          <p:cNvPr id="4" name="Slide Number Placeholder 3"/>
          <p:cNvSpPr>
            <a:spLocks noGrp="1"/>
          </p:cNvSpPr>
          <p:nvPr>
            <p:ph type="sldNum" sz="quarter" idx="10"/>
          </p:nvPr>
        </p:nvSpPr>
        <p:spPr/>
        <p:txBody>
          <a:bodyPr/>
          <a:lstStyle/>
          <a:p>
            <a:fld id="{E1987017-4D02-40BD-B565-7A16AFFBB940}" type="slidenum">
              <a:rPr lang="en-GB" smtClean="0"/>
              <a:t>13</a:t>
            </a:fld>
            <a:endParaRPr lang="en-GB"/>
          </a:p>
        </p:txBody>
      </p:sp>
    </p:spTree>
    <p:extLst>
      <p:ext uri="{BB962C8B-B14F-4D97-AF65-F5344CB8AC3E}">
        <p14:creationId xmlns:p14="http://schemas.microsoft.com/office/powerpoint/2010/main" val="514842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Written</a:t>
            </a:r>
            <a:r>
              <a:rPr lang="en-GB" baseline="0" dirty="0"/>
              <a:t> December 2015</a:t>
            </a:r>
            <a:endParaRPr lang="en-GB" dirty="0"/>
          </a:p>
        </p:txBody>
      </p:sp>
      <p:sp>
        <p:nvSpPr>
          <p:cNvPr id="4" name="Slide Number Placeholder 3"/>
          <p:cNvSpPr>
            <a:spLocks noGrp="1"/>
          </p:cNvSpPr>
          <p:nvPr>
            <p:ph type="sldNum" sz="quarter" idx="10"/>
          </p:nvPr>
        </p:nvSpPr>
        <p:spPr/>
        <p:txBody>
          <a:bodyPr/>
          <a:lstStyle/>
          <a:p>
            <a:pPr>
              <a:defRPr/>
            </a:pPr>
            <a:fld id="{4D04705D-4B41-4D6C-A6FC-97321D08A64A}" type="slidenum">
              <a:rPr lang="en-GB" smtClean="0"/>
              <a:pPr>
                <a:defRPr/>
              </a:pPr>
              <a:t>14</a:t>
            </a:fld>
            <a:endParaRPr lang="en-GB"/>
          </a:p>
        </p:txBody>
      </p:sp>
    </p:spTree>
    <p:extLst>
      <p:ext uri="{BB962C8B-B14F-4D97-AF65-F5344CB8AC3E}">
        <p14:creationId xmlns:p14="http://schemas.microsoft.com/office/powerpoint/2010/main" val="1932343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In groups: Give each group a piece of flipchart paper.</a:t>
            </a:r>
          </a:p>
          <a:p>
            <a:endParaRPr lang="en-GB" dirty="0"/>
          </a:p>
          <a:p>
            <a:r>
              <a:rPr lang="en-GB" dirty="0"/>
              <a:t>Get delegates to define what their category is.</a:t>
            </a:r>
          </a:p>
          <a:p>
            <a:endParaRPr lang="en-GB" dirty="0"/>
          </a:p>
          <a:p>
            <a:r>
              <a:rPr lang="en-GB" b="1" dirty="0"/>
              <a:t>Speech bubbles hand-out in packs – this</a:t>
            </a:r>
            <a:r>
              <a:rPr lang="en-GB" b="1" baseline="0" dirty="0"/>
              <a:t> is the definitions activity </a:t>
            </a:r>
            <a:endParaRPr lang="en-GB" b="1" dirty="0"/>
          </a:p>
          <a:p>
            <a:endParaRPr lang="en-GB" b="1" dirty="0"/>
          </a:p>
          <a:p>
            <a:r>
              <a:rPr lang="en-GB" b="1" dirty="0"/>
              <a:t>Definitions come from</a:t>
            </a:r>
            <a:r>
              <a:rPr lang="en-GB" b="1" baseline="0" dirty="0"/>
              <a:t> the International Organisation for Migration </a:t>
            </a:r>
            <a:endParaRPr lang="en-GB" b="1" dirty="0"/>
          </a:p>
        </p:txBody>
      </p:sp>
      <p:sp>
        <p:nvSpPr>
          <p:cNvPr id="4" name="Slide Number Placeholder 3"/>
          <p:cNvSpPr>
            <a:spLocks noGrp="1"/>
          </p:cNvSpPr>
          <p:nvPr>
            <p:ph type="sldNum" sz="quarter" idx="10"/>
          </p:nvPr>
        </p:nvSpPr>
        <p:spPr/>
        <p:txBody>
          <a:bodyPr/>
          <a:lstStyle/>
          <a:p>
            <a:pPr>
              <a:defRPr/>
            </a:pPr>
            <a:fld id="{197FE7C6-8EEA-4FE7-9692-72084DA7C633}" type="slidenum">
              <a:rPr lang="en-GB" smtClean="0"/>
              <a:pPr>
                <a:defRPr/>
              </a:pPr>
              <a:t>15</a:t>
            </a:fld>
            <a:endParaRPr lang="en-GB" dirty="0"/>
          </a:p>
        </p:txBody>
      </p:sp>
    </p:spTree>
    <p:extLst>
      <p:ext uri="{BB962C8B-B14F-4D97-AF65-F5344CB8AC3E}">
        <p14:creationId xmlns:p14="http://schemas.microsoft.com/office/powerpoint/2010/main" val="4194850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ct val="0"/>
              </a:spcBef>
            </a:pPr>
            <a:r>
              <a:rPr lang="en-GB" altLang="en-US" b="1" dirty="0">
                <a:latin typeface="Arial" pitchFamily="34" charset="0"/>
                <a:cs typeface="Arial" pitchFamily="34" charset="0"/>
              </a:rPr>
              <a:t>Smuggling</a:t>
            </a:r>
          </a:p>
          <a:p>
            <a:pPr>
              <a:lnSpc>
                <a:spcPct val="90000"/>
              </a:lnSpc>
              <a:spcBef>
                <a:spcPct val="0"/>
              </a:spcBef>
            </a:pPr>
            <a:r>
              <a:rPr lang="en-GB" altLang="en-US" dirty="0">
                <a:latin typeface="Arial" pitchFamily="34" charset="0"/>
                <a:cs typeface="Arial" pitchFamily="34" charset="0"/>
              </a:rPr>
              <a:t>People being smuggled as illegal migrants have usually consented to being smuggled.  The relationship between an illegal migrant and a people smuggler is a commercial transaction which ends on completion of the journey.</a:t>
            </a:r>
          </a:p>
          <a:p>
            <a:pPr>
              <a:lnSpc>
                <a:spcPct val="90000"/>
              </a:lnSpc>
              <a:spcBef>
                <a:spcPct val="0"/>
              </a:spcBef>
            </a:pPr>
            <a:endParaRPr lang="en-GB" altLang="en-US" b="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4D04705D-4B41-4D6C-A6FC-97321D08A64A}" type="slidenum">
              <a:rPr lang="en-GB" smtClean="0"/>
              <a:pPr>
                <a:defRPr/>
              </a:pPr>
              <a:t>16</a:t>
            </a:fld>
            <a:endParaRPr lang="en-GB" dirty="0"/>
          </a:p>
        </p:txBody>
      </p:sp>
    </p:spTree>
    <p:extLst>
      <p:ext uri="{BB962C8B-B14F-4D97-AF65-F5344CB8AC3E}">
        <p14:creationId xmlns:p14="http://schemas.microsoft.com/office/powerpoint/2010/main" val="2038646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b="1" dirty="0">
                <a:latin typeface="Arial" pitchFamily="34" charset="0"/>
                <a:cs typeface="Arial" pitchFamily="34" charset="0"/>
              </a:rPr>
              <a:t>Human trafficking</a:t>
            </a: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a:latin typeface="Arial" pitchFamily="34" charset="0"/>
                <a:cs typeface="Arial" pitchFamily="34" charset="0"/>
              </a:rPr>
              <a:t>Victims of trafficking have not consented, or the consent they did give is rendered meaningless by the actions of the traffickers, e.g. deception.  However, for those who have been trafficked the very purpose of their journey is to put them into an exploitation situation from which the traffickers can profit.  Human trafficking can be categorised as sexual exploitation (rape and prostitution) and non-sexual exploitation (begging, forced labour, domestic servitude, cannabis cultivation, pick-pocketing, human organ transplant, slavery)</a:t>
            </a:r>
          </a:p>
          <a:p>
            <a:endParaRPr lang="en-GB" dirty="0"/>
          </a:p>
        </p:txBody>
      </p:sp>
      <p:sp>
        <p:nvSpPr>
          <p:cNvPr id="4" name="Slide Number Placeholder 3"/>
          <p:cNvSpPr>
            <a:spLocks noGrp="1"/>
          </p:cNvSpPr>
          <p:nvPr>
            <p:ph type="sldNum" sz="quarter" idx="10"/>
          </p:nvPr>
        </p:nvSpPr>
        <p:spPr/>
        <p:txBody>
          <a:bodyPr/>
          <a:lstStyle/>
          <a:p>
            <a:pPr>
              <a:defRPr/>
            </a:pPr>
            <a:fld id="{4D04705D-4B41-4D6C-A6FC-97321D08A64A}" type="slidenum">
              <a:rPr lang="en-GB" smtClean="0"/>
              <a:pPr>
                <a:defRPr/>
              </a:pPr>
              <a:t>17</a:t>
            </a:fld>
            <a:endParaRPr lang="en-GB"/>
          </a:p>
        </p:txBody>
      </p:sp>
    </p:spTree>
    <p:extLst>
      <p:ext uri="{BB962C8B-B14F-4D97-AF65-F5344CB8AC3E}">
        <p14:creationId xmlns:p14="http://schemas.microsoft.com/office/powerpoint/2010/main" val="1995468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D04705D-4B41-4D6C-A6FC-97321D08A64A}" type="slidenum">
              <a:rPr lang="en-GB" smtClean="0"/>
              <a:pPr>
                <a:defRPr/>
              </a:pPr>
              <a:t>18</a:t>
            </a:fld>
            <a:endParaRPr lang="en-GB"/>
          </a:p>
        </p:txBody>
      </p:sp>
    </p:spTree>
    <p:extLst>
      <p:ext uri="{BB962C8B-B14F-4D97-AF65-F5344CB8AC3E}">
        <p14:creationId xmlns:p14="http://schemas.microsoft.com/office/powerpoint/2010/main" val="872971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D04705D-4B41-4D6C-A6FC-97321D08A64A}" type="slidenum">
              <a:rPr lang="en-GB" smtClean="0"/>
              <a:pPr>
                <a:defRPr/>
              </a:pPr>
              <a:t>19</a:t>
            </a:fld>
            <a:endParaRPr lang="en-GB"/>
          </a:p>
        </p:txBody>
      </p:sp>
    </p:spTree>
    <p:extLst>
      <p:ext uri="{BB962C8B-B14F-4D97-AF65-F5344CB8AC3E}">
        <p14:creationId xmlns:p14="http://schemas.microsoft.com/office/powerpoint/2010/main" val="818076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D04705D-4B41-4D6C-A6FC-97321D08A64A}" type="slidenum">
              <a:rPr lang="en-GB" smtClean="0"/>
              <a:pPr>
                <a:defRPr/>
              </a:pPr>
              <a:t>20</a:t>
            </a:fld>
            <a:endParaRPr lang="en-GB"/>
          </a:p>
        </p:txBody>
      </p:sp>
    </p:spTree>
    <p:extLst>
      <p:ext uri="{BB962C8B-B14F-4D97-AF65-F5344CB8AC3E}">
        <p14:creationId xmlns:p14="http://schemas.microsoft.com/office/powerpoint/2010/main" val="3598030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E32E9-DD04-4EBC-9EB1-61A1F18733E5}" type="slidenum">
              <a:rPr lang="en-GB"/>
              <a:pPr fontAlgn="base">
                <a:spcBef>
                  <a:spcPct val="0"/>
                </a:spcBef>
                <a:spcAft>
                  <a:spcPct val="0"/>
                </a:spcAft>
                <a:defRPr/>
              </a:pPr>
              <a:t>2</a:t>
            </a:fld>
            <a:endParaRPr lang="en-GB" dirty="0"/>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a:xfrm>
            <a:off x="757559" y="5042486"/>
            <a:ext cx="5274620" cy="4458072"/>
          </a:xfrm>
          <a:ln/>
        </p:spPr>
        <p:txBody>
          <a:bodyPr/>
          <a:lstStyle/>
          <a:p>
            <a:pPr marL="174625" indent="-174625" algn="just" eaLnBrk="1" fontAlgn="auto" hangingPunct="1">
              <a:lnSpc>
                <a:spcPct val="80000"/>
              </a:lnSpc>
              <a:spcBef>
                <a:spcPts val="0"/>
              </a:spcBef>
              <a:spcAft>
                <a:spcPts val="0"/>
              </a:spcAft>
              <a:defRPr/>
            </a:pPr>
            <a:r>
              <a:rPr lang="en-GB" dirty="0">
                <a:latin typeface="Arial" pitchFamily="34" charset="0"/>
                <a:cs typeface="Arial" pitchFamily="34" charset="0"/>
              </a:rPr>
              <a:t>TRAINER TO:</a:t>
            </a:r>
          </a:p>
          <a:p>
            <a:pPr marL="174625" indent="-174625" algn="just" eaLnBrk="1" fontAlgn="auto" hangingPunct="1">
              <a:lnSpc>
                <a:spcPct val="80000"/>
              </a:lnSpc>
              <a:spcBef>
                <a:spcPts val="0"/>
              </a:spcBef>
              <a:spcAft>
                <a:spcPts val="0"/>
              </a:spcAft>
              <a:buFont typeface="Arial" pitchFamily="34" charset="0"/>
              <a:buChar char="•"/>
              <a:defRPr/>
            </a:pPr>
            <a:r>
              <a:rPr lang="en-GB" dirty="0">
                <a:latin typeface="Arial" pitchFamily="34" charset="0"/>
                <a:cs typeface="Arial" pitchFamily="34" charset="0"/>
              </a:rPr>
              <a:t>Check with venue if there are any fire drills planned for that day and where the fire exits and assembly points are. Also the toilets.</a:t>
            </a:r>
          </a:p>
          <a:p>
            <a:pPr marL="181712" indent="-181712" algn="just" eaLnBrk="1" fontAlgn="auto" hangingPunct="1">
              <a:lnSpc>
                <a:spcPct val="80000"/>
              </a:lnSpc>
              <a:spcBef>
                <a:spcPts val="0"/>
              </a:spcBef>
              <a:spcAft>
                <a:spcPts val="0"/>
              </a:spcAft>
              <a:buFont typeface="Arial" pitchFamily="34" charset="0"/>
              <a:buChar char="•"/>
              <a:defRPr/>
            </a:pPr>
            <a:r>
              <a:rPr lang="en-GB" dirty="0">
                <a:latin typeface="Arial" pitchFamily="34" charset="0"/>
                <a:cs typeface="Arial" pitchFamily="34" charset="0"/>
              </a:rPr>
              <a:t>Ask delegates to switch off mobile phones or put on silent. If calls need to be taken then they should leave the room.</a:t>
            </a:r>
          </a:p>
          <a:p>
            <a:pPr marL="181712" indent="-181712" algn="just" eaLnBrk="1" fontAlgn="auto" hangingPunct="1">
              <a:lnSpc>
                <a:spcPct val="80000"/>
              </a:lnSpc>
              <a:spcBef>
                <a:spcPts val="0"/>
              </a:spcBef>
              <a:spcAft>
                <a:spcPts val="0"/>
              </a:spcAft>
              <a:buFont typeface="Arial" pitchFamily="34" charset="0"/>
              <a:buChar char="•"/>
              <a:defRPr/>
            </a:pPr>
            <a:r>
              <a:rPr lang="en-GB" dirty="0">
                <a:latin typeface="Arial" pitchFamily="34" charset="0"/>
                <a:cs typeface="Arial" pitchFamily="34" charset="0"/>
              </a:rPr>
              <a:t>Give a rough idea of what time breaks will be and how long they will get.</a:t>
            </a:r>
          </a:p>
          <a:p>
            <a:pPr marL="181712" indent="-181712" algn="just" eaLnBrk="1" fontAlgn="auto" hangingPunct="1">
              <a:lnSpc>
                <a:spcPct val="80000"/>
              </a:lnSpc>
              <a:spcBef>
                <a:spcPts val="0"/>
              </a:spcBef>
              <a:spcAft>
                <a:spcPts val="0"/>
              </a:spcAft>
              <a:buFont typeface="Arial" pitchFamily="34" charset="0"/>
              <a:buChar char="•"/>
              <a:defRPr/>
            </a:pPr>
            <a:r>
              <a:rPr lang="en-GB" dirty="0">
                <a:latin typeface="Arial" pitchFamily="34" charset="0"/>
                <a:cs typeface="Arial" pitchFamily="34" charset="0"/>
              </a:rPr>
              <a:t>Check with the venue where delegates must go to smoke.</a:t>
            </a:r>
          </a:p>
          <a:p>
            <a:pPr marL="181712" indent="-181712" algn="just" eaLnBrk="1" fontAlgn="auto" hangingPunct="1">
              <a:lnSpc>
                <a:spcPct val="80000"/>
              </a:lnSpc>
              <a:spcBef>
                <a:spcPts val="0"/>
              </a:spcBef>
              <a:spcAft>
                <a:spcPts val="0"/>
              </a:spcAft>
              <a:defRPr/>
            </a:pPr>
            <a:endParaRPr lang="en-GB" b="1" dirty="0"/>
          </a:p>
        </p:txBody>
      </p:sp>
    </p:spTree>
    <p:extLst>
      <p:ext uri="{BB962C8B-B14F-4D97-AF65-F5344CB8AC3E}">
        <p14:creationId xmlns:p14="http://schemas.microsoft.com/office/powerpoint/2010/main" val="1785192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1488" indent="-285188">
              <a:defRPr>
                <a:solidFill>
                  <a:schemeClr val="tx1"/>
                </a:solidFill>
                <a:latin typeface="Calibri" pitchFamily="34" charset="0"/>
              </a:defRPr>
            </a:lvl2pPr>
            <a:lvl3pPr marL="1140751" indent="-228150">
              <a:defRPr>
                <a:solidFill>
                  <a:schemeClr val="tx1"/>
                </a:solidFill>
                <a:latin typeface="Calibri" pitchFamily="34" charset="0"/>
              </a:defRPr>
            </a:lvl3pPr>
            <a:lvl4pPr marL="1597052" indent="-228150">
              <a:defRPr>
                <a:solidFill>
                  <a:schemeClr val="tx1"/>
                </a:solidFill>
                <a:latin typeface="Calibri" pitchFamily="34" charset="0"/>
              </a:defRPr>
            </a:lvl4pPr>
            <a:lvl5pPr marL="2053352" indent="-228150">
              <a:defRPr>
                <a:solidFill>
                  <a:schemeClr val="tx1"/>
                </a:solidFill>
                <a:latin typeface="Calibri" pitchFamily="34" charset="0"/>
              </a:defRPr>
            </a:lvl5pPr>
            <a:lvl6pPr marL="2509654" indent="-228150" fontAlgn="base">
              <a:spcBef>
                <a:spcPct val="0"/>
              </a:spcBef>
              <a:spcAft>
                <a:spcPct val="0"/>
              </a:spcAft>
              <a:defRPr>
                <a:solidFill>
                  <a:schemeClr val="tx1"/>
                </a:solidFill>
                <a:latin typeface="Calibri" pitchFamily="34" charset="0"/>
              </a:defRPr>
            </a:lvl6pPr>
            <a:lvl7pPr marL="2965954" indent="-228150" fontAlgn="base">
              <a:spcBef>
                <a:spcPct val="0"/>
              </a:spcBef>
              <a:spcAft>
                <a:spcPct val="0"/>
              </a:spcAft>
              <a:defRPr>
                <a:solidFill>
                  <a:schemeClr val="tx1"/>
                </a:solidFill>
                <a:latin typeface="Calibri" pitchFamily="34" charset="0"/>
              </a:defRPr>
            </a:lvl7pPr>
            <a:lvl8pPr marL="3422254" indent="-228150" fontAlgn="base">
              <a:spcBef>
                <a:spcPct val="0"/>
              </a:spcBef>
              <a:spcAft>
                <a:spcPct val="0"/>
              </a:spcAft>
              <a:defRPr>
                <a:solidFill>
                  <a:schemeClr val="tx1"/>
                </a:solidFill>
                <a:latin typeface="Calibri" pitchFamily="34" charset="0"/>
              </a:defRPr>
            </a:lvl8pPr>
            <a:lvl9pPr marL="3878556" indent="-22815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CECEA16-B4D8-450C-8CFD-339E6E58B139}" type="slidenum">
              <a:rPr lang="en-GB" altLang="en-US">
                <a:solidFill>
                  <a:srgbClr val="000000"/>
                </a:solidFill>
                <a:latin typeface="Arial" pitchFamily="34" charset="0"/>
              </a:rPr>
              <a:pPr fontAlgn="base">
                <a:spcBef>
                  <a:spcPct val="0"/>
                </a:spcBef>
                <a:spcAft>
                  <a:spcPct val="0"/>
                </a:spcAft>
              </a:pPr>
              <a:t>21</a:t>
            </a:fld>
            <a:endParaRPr lang="en-GB" altLang="en-US" dirty="0">
              <a:solidFill>
                <a:srgbClr val="000000"/>
              </a:solidFill>
              <a:latin typeface="Arial" pitchFamily="34" charset="0"/>
            </a:endParaRPr>
          </a:p>
        </p:txBody>
      </p:sp>
      <p:sp>
        <p:nvSpPr>
          <p:cNvPr id="522243" name="Rectangle 2"/>
          <p:cNvSpPr>
            <a:spLocks noGrp="1" noRot="1" noChangeAspect="1" noChangeArrowheads="1" noTextEdit="1"/>
          </p:cNvSpPr>
          <p:nvPr>
            <p:ph type="sldImg"/>
          </p:nvPr>
        </p:nvSpPr>
        <p:spPr bwMode="auto">
          <a:xfrm>
            <a:off x="850900" y="285750"/>
            <a:ext cx="5087938" cy="3816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44" name="Rectangle 3"/>
          <p:cNvSpPr>
            <a:spLocks noGrp="1" noChangeArrowheads="1"/>
          </p:cNvSpPr>
          <p:nvPr>
            <p:ph type="body" idx="1"/>
          </p:nvPr>
        </p:nvSpPr>
        <p:spPr bwMode="auto">
          <a:xfrm>
            <a:off x="742356" y="4316938"/>
            <a:ext cx="5161646" cy="48237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0"/>
              </a:spcBef>
            </a:pPr>
            <a:r>
              <a:rPr lang="en-GB" altLang="en-US" b="1" dirty="0">
                <a:latin typeface="Arial" panose="020B0604020202020204" pitchFamily="34" charset="0"/>
                <a:cs typeface="Arial" panose="020B0604020202020204" pitchFamily="34" charset="0"/>
              </a:rPr>
              <a:t>Sexual </a:t>
            </a:r>
            <a:r>
              <a:rPr lang="en-GB" altLang="en-US" dirty="0">
                <a:latin typeface="Arial" panose="020B0604020202020204" pitchFamily="34" charset="0"/>
                <a:cs typeface="Arial" panose="020B0604020202020204" pitchFamily="34" charset="0"/>
              </a:rPr>
              <a:t>- frequently through prostitution where victims are placed into off-street brothels, forced to see many clients, and receive either little or no money. </a:t>
            </a:r>
          </a:p>
          <a:p>
            <a:pPr>
              <a:lnSpc>
                <a:spcPct val="90000"/>
              </a:lnSpc>
              <a:spcBef>
                <a:spcPct val="0"/>
              </a:spcBef>
            </a:pPr>
            <a:endParaRPr lang="en-GB" altLang="en-US" dirty="0">
              <a:latin typeface="Arial" panose="020B0604020202020204" pitchFamily="34" charset="0"/>
              <a:cs typeface="Arial" panose="020B0604020202020204" pitchFamily="34" charset="0"/>
            </a:endParaRPr>
          </a:p>
          <a:p>
            <a:pPr>
              <a:lnSpc>
                <a:spcPct val="90000"/>
              </a:lnSpc>
              <a:spcBef>
                <a:spcPct val="0"/>
              </a:spcBef>
            </a:pPr>
            <a:r>
              <a:rPr lang="en-GB" altLang="en-US" b="1" dirty="0">
                <a:latin typeface="Arial" panose="020B0604020202020204" pitchFamily="34" charset="0"/>
                <a:cs typeface="Arial" panose="020B0604020202020204" pitchFamily="34" charset="0"/>
              </a:rPr>
              <a:t>Forced labour </a:t>
            </a:r>
            <a:r>
              <a:rPr lang="en-GB" altLang="en-US" dirty="0">
                <a:latin typeface="Arial" panose="020B0604020202020204" pitchFamily="34" charset="0"/>
                <a:cs typeface="Arial" panose="020B0604020202020204" pitchFamily="34" charset="0"/>
              </a:rPr>
              <a:t>- where victims are forced to work very long hours and hand over all of their wages to their traffickers or controllers, e.g. </a:t>
            </a:r>
            <a:r>
              <a:rPr lang="en-US" altLang="en-US" dirty="0"/>
              <a:t>domestic situations as sweatshop factories, construction sites, farm work, paving/ tarmacking, manufacturing, food processing, hospitality</a:t>
            </a:r>
            <a:endParaRPr lang="en-GB" altLang="en-US" dirty="0">
              <a:latin typeface="Arial" panose="020B0604020202020204" pitchFamily="34" charset="0"/>
              <a:cs typeface="Arial" panose="020B0604020202020204" pitchFamily="34" charset="0"/>
            </a:endParaRPr>
          </a:p>
          <a:p>
            <a:pPr>
              <a:lnSpc>
                <a:spcPct val="90000"/>
              </a:lnSpc>
              <a:spcBef>
                <a:spcPct val="0"/>
              </a:spcBef>
            </a:pPr>
            <a:endParaRPr lang="en-GB" altLang="en-US" dirty="0">
              <a:latin typeface="Arial" panose="020B0604020202020204" pitchFamily="34" charset="0"/>
              <a:cs typeface="Arial" panose="020B0604020202020204" pitchFamily="34" charset="0"/>
            </a:endParaRPr>
          </a:p>
          <a:p>
            <a:pPr>
              <a:lnSpc>
                <a:spcPct val="90000"/>
              </a:lnSpc>
              <a:spcBef>
                <a:spcPct val="0"/>
              </a:spcBef>
            </a:pPr>
            <a:r>
              <a:rPr lang="en-GB" altLang="en-US" b="1" dirty="0">
                <a:latin typeface="Arial" pitchFamily="34" charset="0"/>
                <a:cs typeface="Arial" pitchFamily="34" charset="0"/>
              </a:rPr>
              <a:t>Criminal</a:t>
            </a:r>
            <a:r>
              <a:rPr lang="en-GB" altLang="en-US" dirty="0">
                <a:latin typeface="Arial" pitchFamily="34" charset="0"/>
                <a:cs typeface="Arial" pitchFamily="34" charset="0"/>
              </a:rPr>
              <a:t> – drugs, cannabis farming, organised crime, begging, benefit fraud, </a:t>
            </a:r>
            <a:r>
              <a:rPr lang="en-US" altLang="en-US" dirty="0"/>
              <a:t>shoplifting/Theft, Credit card/ATM fraud, Selling Stolen Goods, DVD Pirating and Sales, pick pocketing</a:t>
            </a:r>
            <a:endParaRPr lang="en-GB" altLang="en-US" dirty="0">
              <a:latin typeface="Arial" pitchFamily="34" charset="0"/>
              <a:cs typeface="Arial" pitchFamily="34" charset="0"/>
            </a:endParaRPr>
          </a:p>
          <a:p>
            <a:pPr>
              <a:lnSpc>
                <a:spcPct val="90000"/>
              </a:lnSpc>
              <a:spcBef>
                <a:spcPct val="0"/>
              </a:spcBef>
            </a:pPr>
            <a:endParaRPr lang="en-GB" altLang="en-US" dirty="0">
              <a:latin typeface="Arial" panose="020B0604020202020204" pitchFamily="34" charset="0"/>
              <a:cs typeface="Arial" panose="020B0604020202020204" pitchFamily="34" charset="0"/>
            </a:endParaRPr>
          </a:p>
          <a:p>
            <a:pPr>
              <a:lnSpc>
                <a:spcPct val="90000"/>
              </a:lnSpc>
              <a:spcBef>
                <a:spcPct val="0"/>
              </a:spcBef>
            </a:pPr>
            <a:r>
              <a:rPr lang="en-GB" altLang="en-US" b="1" dirty="0">
                <a:latin typeface="Arial" panose="020B0604020202020204" pitchFamily="34" charset="0"/>
                <a:cs typeface="Arial" panose="020B0604020202020204" pitchFamily="34" charset="0"/>
              </a:rPr>
              <a:t>Domestic Servitude </a:t>
            </a:r>
            <a:r>
              <a:rPr lang="en-GB" altLang="en-US" dirty="0">
                <a:latin typeface="Arial" panose="020B0604020202020204" pitchFamily="34" charset="0"/>
                <a:cs typeface="Arial" panose="020B0604020202020204" pitchFamily="34" charset="0"/>
              </a:rPr>
              <a:t>- victims who live and work in households where they are forced to work through threats of serious harm and physical and sexual assaults,</a:t>
            </a:r>
            <a:r>
              <a:rPr lang="en-GB" altLang="en-US" baseline="0" dirty="0">
                <a:latin typeface="Arial" panose="020B0604020202020204" pitchFamily="34" charset="0"/>
                <a:cs typeface="Arial" panose="020B0604020202020204" pitchFamily="34" charset="0"/>
              </a:rPr>
              <a:t> ill treated, humiliated, long hours, unbearable conditions for little or no pay.</a:t>
            </a:r>
            <a:endParaRPr lang="en-GB" altLang="en-US" dirty="0">
              <a:latin typeface="Arial" panose="020B0604020202020204" pitchFamily="34" charset="0"/>
              <a:cs typeface="Arial" panose="020B0604020202020204" pitchFamily="34" charset="0"/>
            </a:endParaRPr>
          </a:p>
          <a:p>
            <a:pPr>
              <a:lnSpc>
                <a:spcPct val="90000"/>
              </a:lnSpc>
              <a:spcBef>
                <a:spcPct val="0"/>
              </a:spcBef>
            </a:pPr>
            <a:endParaRPr lang="en-GB" altLang="en-US" dirty="0">
              <a:latin typeface="Arial" panose="020B0604020202020204" pitchFamily="34" charset="0"/>
              <a:cs typeface="Arial" panose="020B0604020202020204" pitchFamily="34" charset="0"/>
            </a:endParaRPr>
          </a:p>
          <a:p>
            <a:pPr>
              <a:lnSpc>
                <a:spcPct val="90000"/>
              </a:lnSpc>
              <a:spcBef>
                <a:spcPct val="0"/>
              </a:spcBef>
            </a:pPr>
            <a:r>
              <a:rPr lang="en-GB" altLang="en-US" b="1" dirty="0">
                <a:latin typeface="Arial" panose="020B0604020202020204" pitchFamily="34" charset="0"/>
                <a:cs typeface="Arial" panose="020B0604020202020204" pitchFamily="34" charset="0"/>
              </a:rPr>
              <a:t>Organ harvesting </a:t>
            </a:r>
            <a:r>
              <a:rPr lang="en-GB" altLang="en-US" dirty="0">
                <a:latin typeface="Arial" panose="020B0604020202020204" pitchFamily="34" charset="0"/>
                <a:cs typeface="Arial" panose="020B0604020202020204" pitchFamily="34" charset="0"/>
              </a:rPr>
              <a:t>- where victims are trafficked in order to sell their body parts and organs for transplant; eggs, kidneys, liver, eyes (China)</a:t>
            </a:r>
          </a:p>
          <a:p>
            <a:pPr>
              <a:lnSpc>
                <a:spcPct val="90000"/>
              </a:lnSpc>
              <a:spcBef>
                <a:spcPct val="0"/>
              </a:spcBef>
            </a:pPr>
            <a:endParaRPr lang="en-GB" altLang="en-US" dirty="0">
              <a:latin typeface="Arial" panose="020B0604020202020204" pitchFamily="34" charset="0"/>
              <a:cs typeface="Arial" panose="020B0604020202020204" pitchFamily="34" charset="0"/>
            </a:endParaRPr>
          </a:p>
          <a:p>
            <a:pPr>
              <a:lnSpc>
                <a:spcPct val="90000"/>
              </a:lnSpc>
              <a:spcBef>
                <a:spcPct val="0"/>
              </a:spcBef>
            </a:pPr>
            <a:r>
              <a:rPr lang="en-GB" altLang="en-US" b="1" dirty="0">
                <a:latin typeface="Arial" panose="020B0604020202020204" pitchFamily="34" charset="0"/>
                <a:cs typeface="Arial" panose="020B0604020202020204" pitchFamily="34" charset="0"/>
              </a:rPr>
              <a:t>Children </a:t>
            </a:r>
            <a:r>
              <a:rPr lang="en-GB" altLang="en-US" dirty="0">
                <a:latin typeface="Arial" panose="020B0604020202020204" pitchFamily="34" charset="0"/>
                <a:cs typeface="Arial" panose="020B0604020202020204" pitchFamily="34" charset="0"/>
              </a:rPr>
              <a:t>- children are amongst the most vulnerable victims; sometimes they are sold into forced labour or domestic work through debt bondage by family members where they are vulnerable to sexual or physical abuse. </a:t>
            </a:r>
          </a:p>
          <a:p>
            <a:pPr>
              <a:lnSpc>
                <a:spcPct val="90000"/>
              </a:lnSpc>
              <a:spcBef>
                <a:spcPct val="0"/>
              </a:spcBef>
            </a:pPr>
            <a:endParaRPr lang="en-GB" altLang="en-US" b="0" i="0" dirty="0">
              <a:latin typeface="Arial" panose="020B0604020202020204" pitchFamily="34" charset="0"/>
              <a:cs typeface="Arial" panose="020B0604020202020204" pitchFamily="34" charset="0"/>
            </a:endParaRPr>
          </a:p>
          <a:p>
            <a:pPr>
              <a:lnSpc>
                <a:spcPct val="90000"/>
              </a:lnSpc>
              <a:spcBef>
                <a:spcPct val="0"/>
              </a:spcBef>
            </a:pPr>
            <a:r>
              <a:rPr lang="en-GB" altLang="en-US" b="0" i="0" dirty="0">
                <a:solidFill>
                  <a:srgbClr val="FF0000"/>
                </a:solidFill>
                <a:latin typeface="Arial" panose="020B0604020202020204" pitchFamily="34" charset="0"/>
                <a:cs typeface="Arial" panose="020B0604020202020204" pitchFamily="34" charset="0"/>
              </a:rPr>
              <a:t>This would include the act/means</a:t>
            </a:r>
            <a:r>
              <a:rPr lang="en-GB" altLang="en-US" b="0" i="0" baseline="0" dirty="0">
                <a:solidFill>
                  <a:srgbClr val="FF0000"/>
                </a:solidFill>
                <a:latin typeface="Arial" panose="020B0604020202020204" pitchFamily="34" charset="0"/>
                <a:cs typeface="Arial" panose="020B0604020202020204" pitchFamily="34" charset="0"/>
              </a:rPr>
              <a:t> but, the exploitation may yet to take place. Mention to delegates that this would include The Act. </a:t>
            </a:r>
          </a:p>
          <a:p>
            <a:pPr>
              <a:lnSpc>
                <a:spcPct val="90000"/>
              </a:lnSpc>
              <a:spcBef>
                <a:spcPct val="0"/>
              </a:spcBef>
            </a:pPr>
            <a:endParaRPr lang="en-GB" altLang="en-US" b="0" i="0" baseline="0" dirty="0">
              <a:solidFill>
                <a:srgbClr val="FF0000"/>
              </a:solidFill>
              <a:latin typeface="Arial" panose="020B0604020202020204" pitchFamily="34" charset="0"/>
              <a:cs typeface="Arial" panose="020B0604020202020204" pitchFamily="34" charset="0"/>
            </a:endParaRPr>
          </a:p>
          <a:p>
            <a:pPr>
              <a:lnSpc>
                <a:spcPct val="90000"/>
              </a:lnSpc>
              <a:spcBef>
                <a:spcPct val="0"/>
              </a:spcBef>
            </a:pPr>
            <a:r>
              <a:rPr lang="en-GB" altLang="en-US" b="0" i="0" baseline="0" dirty="0">
                <a:solidFill>
                  <a:srgbClr val="FF0000"/>
                </a:solidFill>
                <a:latin typeface="Arial" panose="020B0604020202020204" pitchFamily="34" charset="0"/>
                <a:cs typeface="Arial" panose="020B0604020202020204" pitchFamily="34" charset="0"/>
              </a:rPr>
              <a:t>Trainers to note the Home Office typology. 4 sections but 17 types of exploitation. </a:t>
            </a:r>
          </a:p>
          <a:p>
            <a:pPr>
              <a:lnSpc>
                <a:spcPct val="90000"/>
              </a:lnSpc>
              <a:spcBef>
                <a:spcPct val="0"/>
              </a:spcBef>
            </a:pPr>
            <a:endParaRPr lang="en-GB" altLang="en-US" b="1" i="1" dirty="0">
              <a:solidFill>
                <a:srgbClr val="FF0000"/>
              </a:solidFill>
              <a:latin typeface="Arial" panose="020B0604020202020204" pitchFamily="34" charset="0"/>
              <a:cs typeface="Arial" panose="020B0604020202020204" pitchFamily="34" charset="0"/>
            </a:endParaRPr>
          </a:p>
          <a:p>
            <a:pPr>
              <a:lnSpc>
                <a:spcPct val="90000"/>
              </a:lnSpc>
              <a:spcBef>
                <a:spcPct val="0"/>
              </a:spcBef>
            </a:pPr>
            <a:endParaRPr lang="en-GB" altLang="en-US"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1838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Forced labour – exploitative practice can be found in any workplace requiring low skill low pay temporary work force.</a:t>
            </a:r>
          </a:p>
          <a:p>
            <a:endParaRPr lang="en-GB" altLang="en-US"/>
          </a:p>
        </p:txBody>
      </p:sp>
      <p:sp>
        <p:nvSpPr>
          <p:cNvPr id="4" name="Slide Number Placeholder 3"/>
          <p:cNvSpPr>
            <a:spLocks noGrp="1"/>
          </p:cNvSpPr>
          <p:nvPr>
            <p:ph type="sldNum" sz="quarter" idx="5"/>
          </p:nvPr>
        </p:nvSpPr>
        <p:spPr/>
        <p:txBody>
          <a:bodyPr/>
          <a:lstStyle/>
          <a:p>
            <a:pPr>
              <a:defRPr/>
            </a:pPr>
            <a:fld id="{C09D2EF4-2BDC-40F2-B8BF-B2512071897E}" type="slidenum">
              <a:rPr lang="en-GB" smtClean="0"/>
              <a:pPr>
                <a:defRPr/>
              </a:pPr>
              <a:t>23</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CD7C247A-BB57-44C5-997B-F4BE27A9F47B}" type="slidenum">
              <a:rPr lang="en-GB" smtClean="0"/>
              <a:pPr>
                <a:defRPr/>
              </a:pPr>
              <a:t>24</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be localised for</a:t>
            </a:r>
            <a:r>
              <a:rPr lang="en-GB" baseline="0" dirty="0"/>
              <a:t> use </a:t>
            </a:r>
            <a:endParaRPr lang="en-GB" dirty="0"/>
          </a:p>
        </p:txBody>
      </p:sp>
      <p:sp>
        <p:nvSpPr>
          <p:cNvPr id="4" name="Slide Number Placeholder 3"/>
          <p:cNvSpPr>
            <a:spLocks noGrp="1"/>
          </p:cNvSpPr>
          <p:nvPr>
            <p:ph type="sldNum" sz="quarter" idx="10"/>
          </p:nvPr>
        </p:nvSpPr>
        <p:spPr/>
        <p:txBody>
          <a:bodyPr/>
          <a:lstStyle/>
          <a:p>
            <a:pPr>
              <a:defRPr/>
            </a:pPr>
            <a:fld id="{4D04705D-4B41-4D6C-A6FC-97321D08A64A}" type="slidenum">
              <a:rPr lang="en-GB" smtClean="0"/>
              <a:pPr>
                <a:defRPr/>
              </a:pPr>
              <a:t>25</a:t>
            </a:fld>
            <a:endParaRPr lang="en-GB"/>
          </a:p>
        </p:txBody>
      </p:sp>
    </p:spTree>
    <p:extLst>
      <p:ext uri="{BB962C8B-B14F-4D97-AF65-F5344CB8AC3E}">
        <p14:creationId xmlns:p14="http://schemas.microsoft.com/office/powerpoint/2010/main" val="6430529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sz="1200" dirty="0">
                <a:solidFill>
                  <a:schemeClr val="bg2"/>
                </a:solidFill>
              </a:rPr>
              <a:t>What have we done so far?</a:t>
            </a:r>
          </a:p>
          <a:p>
            <a:pPr eaLnBrk="1" hangingPunct="1"/>
            <a:r>
              <a:rPr lang="en-GB" altLang="en-US" sz="1200" dirty="0">
                <a:solidFill>
                  <a:schemeClr val="bg2"/>
                </a:solidFill>
              </a:rPr>
              <a:t>Leadership Group established</a:t>
            </a:r>
          </a:p>
          <a:p>
            <a:pPr eaLnBrk="1" hangingPunct="1"/>
            <a:r>
              <a:rPr lang="en-GB" altLang="en-US" sz="1200" dirty="0">
                <a:solidFill>
                  <a:schemeClr val="bg2"/>
                </a:solidFill>
              </a:rPr>
              <a:t>Wales Anti Slavery Operational Group</a:t>
            </a:r>
          </a:p>
          <a:p>
            <a:pPr eaLnBrk="1" hangingPunct="1"/>
            <a:r>
              <a:rPr lang="en-GB" altLang="en-US" sz="1200" dirty="0">
                <a:solidFill>
                  <a:schemeClr val="bg2"/>
                </a:solidFill>
              </a:rPr>
              <a:t>Wales Training Group</a:t>
            </a:r>
          </a:p>
          <a:p>
            <a:pPr eaLnBrk="1" hangingPunct="1"/>
            <a:r>
              <a:rPr lang="en-GB" altLang="en-US" sz="1200" dirty="0">
                <a:solidFill>
                  <a:schemeClr val="bg2"/>
                </a:solidFill>
              </a:rPr>
              <a:t>Gwent Anti-Human Trafficking Forum</a:t>
            </a:r>
          </a:p>
          <a:p>
            <a:pPr eaLnBrk="1" hangingPunct="1"/>
            <a:r>
              <a:rPr lang="en-GB" altLang="en-US" sz="1200" dirty="0">
                <a:solidFill>
                  <a:schemeClr val="bg2"/>
                </a:solidFill>
              </a:rPr>
              <a:t>Cardiff Human Anti-Trafficking Forum</a:t>
            </a:r>
          </a:p>
          <a:p>
            <a:pPr eaLnBrk="1" hangingPunct="1"/>
            <a:r>
              <a:rPr lang="en-GB" altLang="en-US" sz="1200" dirty="0">
                <a:solidFill>
                  <a:schemeClr val="bg2"/>
                </a:solidFill>
              </a:rPr>
              <a:t>Western Bay Anti-Human Trafficking Forum</a:t>
            </a:r>
          </a:p>
          <a:p>
            <a:pPr eaLnBrk="1" hangingPunct="1"/>
            <a:r>
              <a:rPr lang="en-GB" altLang="en-US" sz="1200" dirty="0">
                <a:solidFill>
                  <a:schemeClr val="bg2"/>
                </a:solidFill>
              </a:rPr>
              <a:t>Third Sector Anti-Human Trafficking Forum</a:t>
            </a:r>
          </a:p>
          <a:p>
            <a:pPr eaLnBrk="1" hangingPunct="1"/>
            <a:r>
              <a:rPr lang="en-GB" altLang="en-US" sz="1200" dirty="0">
                <a:solidFill>
                  <a:schemeClr val="bg2"/>
                </a:solidFill>
              </a:rPr>
              <a:t>North Wales Anti-Human Trafficking Project</a:t>
            </a:r>
          </a:p>
          <a:p>
            <a:pPr eaLnBrk="1" hangingPunct="1"/>
            <a:r>
              <a:rPr lang="en-GB" altLang="en-US" sz="1200" dirty="0">
                <a:solidFill>
                  <a:schemeClr val="bg2"/>
                </a:solidFill>
              </a:rPr>
              <a:t>Dyfed Powys Anti-Human Trafficking Forum</a:t>
            </a:r>
          </a:p>
          <a:p>
            <a:pPr eaLnBrk="1" hangingPunct="1"/>
            <a:r>
              <a:rPr lang="en-GB" altLang="en-US" sz="1200" dirty="0">
                <a:solidFill>
                  <a:schemeClr val="bg2"/>
                </a:solidFill>
              </a:rPr>
              <a:t>Joint Intelligence Board</a:t>
            </a:r>
          </a:p>
          <a:p>
            <a:pPr eaLnBrk="1" hangingPunct="1"/>
            <a:r>
              <a:rPr lang="en-GB" altLang="en-US" sz="1200" dirty="0">
                <a:solidFill>
                  <a:schemeClr val="bg2"/>
                </a:solidFill>
              </a:rPr>
              <a:t>Wales Sex Worker Group</a:t>
            </a:r>
          </a:p>
          <a:p>
            <a:endParaRPr lang="en-GB" dirty="0"/>
          </a:p>
        </p:txBody>
      </p:sp>
      <p:sp>
        <p:nvSpPr>
          <p:cNvPr id="4" name="Slide Number Placeholder 3"/>
          <p:cNvSpPr>
            <a:spLocks noGrp="1"/>
          </p:cNvSpPr>
          <p:nvPr>
            <p:ph type="sldNum" sz="quarter" idx="10"/>
          </p:nvPr>
        </p:nvSpPr>
        <p:spPr/>
        <p:txBody>
          <a:bodyPr/>
          <a:lstStyle/>
          <a:p>
            <a:pPr>
              <a:defRPr/>
            </a:pPr>
            <a:fld id="{4D04705D-4B41-4D6C-A6FC-97321D08A64A}" type="slidenum">
              <a:rPr lang="en-GB" smtClean="0"/>
              <a:pPr>
                <a:defRPr/>
              </a:pPr>
              <a:t>26</a:t>
            </a:fld>
            <a:endParaRPr lang="en-GB"/>
          </a:p>
        </p:txBody>
      </p:sp>
    </p:spTree>
    <p:extLst>
      <p:ext uri="{BB962C8B-B14F-4D97-AF65-F5344CB8AC3E}">
        <p14:creationId xmlns:p14="http://schemas.microsoft.com/office/powerpoint/2010/main" val="27117162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D04705D-4B41-4D6C-A6FC-97321D08A64A}" type="slidenum">
              <a:rPr lang="en-GB" smtClean="0"/>
              <a:pPr>
                <a:defRPr/>
              </a:pPr>
              <a:t>28</a:t>
            </a:fld>
            <a:endParaRPr lang="en-GB"/>
          </a:p>
        </p:txBody>
      </p:sp>
    </p:spTree>
    <p:extLst>
      <p:ext uri="{BB962C8B-B14F-4D97-AF65-F5344CB8AC3E}">
        <p14:creationId xmlns:p14="http://schemas.microsoft.com/office/powerpoint/2010/main" val="2054685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284163"/>
            <a:ext cx="4224338" cy="3168650"/>
          </a:xfrm>
        </p:spPr>
      </p:sp>
      <p:sp>
        <p:nvSpPr>
          <p:cNvPr id="3" name="Notes Placeholder 2"/>
          <p:cNvSpPr>
            <a:spLocks noGrp="1"/>
          </p:cNvSpPr>
          <p:nvPr>
            <p:ph type="body" idx="1"/>
          </p:nvPr>
        </p:nvSpPr>
        <p:spPr>
          <a:xfrm>
            <a:off x="158293" y="3596536"/>
            <a:ext cx="6473152" cy="6193679"/>
          </a:xfrm>
        </p:spPr>
        <p:txBody>
          <a:bodyPr/>
          <a:lstStyle/>
          <a:p>
            <a:r>
              <a:rPr lang="en-GB" dirty="0"/>
              <a:t>Give each group a case study based on an exploitation category &amp; get them to answer the 2 questions. 	Get them time to feedback their answers. They will hopefully have picked out:</a:t>
            </a:r>
          </a:p>
          <a:p>
            <a:pPr marL="171450" indent="-171450">
              <a:spcBef>
                <a:spcPct val="0"/>
              </a:spcBef>
              <a:buFont typeface="Arial" panose="020B0604020202020204" pitchFamily="34" charset="0"/>
              <a:buChar char="•"/>
            </a:pPr>
            <a:r>
              <a:rPr lang="en-GB" altLang="en-US" dirty="0">
                <a:latin typeface="Arial" pitchFamily="34" charset="0"/>
                <a:cs typeface="Arial" pitchFamily="34" charset="0"/>
              </a:rPr>
              <a:t>Mental or physical</a:t>
            </a:r>
            <a:r>
              <a:rPr lang="en-GB" altLang="en-US" baseline="0" dirty="0">
                <a:latin typeface="Arial" pitchFamily="34" charset="0"/>
                <a:cs typeface="Arial" pitchFamily="34" charset="0"/>
              </a:rPr>
              <a:t> health issues</a:t>
            </a:r>
          </a:p>
          <a:p>
            <a:pPr marL="171450" indent="-171450">
              <a:spcBef>
                <a:spcPct val="0"/>
              </a:spcBef>
              <a:buFont typeface="Arial" panose="020B0604020202020204" pitchFamily="34" charset="0"/>
              <a:buChar char="•"/>
            </a:pPr>
            <a:r>
              <a:rPr lang="en-GB" altLang="en-US" baseline="0" dirty="0">
                <a:latin typeface="Arial" pitchFamily="34" charset="0"/>
                <a:cs typeface="Arial" pitchFamily="34" charset="0"/>
              </a:rPr>
              <a:t>Coming from a history of domestic or other violence</a:t>
            </a:r>
          </a:p>
          <a:p>
            <a:pPr marL="171450" indent="-171450" eaLnBrk="0" hangingPunct="0">
              <a:buFont typeface="Arial" panose="020B0604020202020204" pitchFamily="34" charset="0"/>
              <a:buChar char="•"/>
            </a:pPr>
            <a:r>
              <a:rPr lang="en-GB" altLang="en-US" dirty="0">
                <a:ea typeface="ＭＳ Ｐゴシック" pitchFamily="34" charset="-128"/>
              </a:rPr>
              <a:t>lack of employment or education </a:t>
            </a:r>
          </a:p>
          <a:p>
            <a:pPr marL="171450" indent="-171450" eaLnBrk="0" hangingPunct="0">
              <a:buFont typeface="Arial" panose="020B0604020202020204" pitchFamily="34" charset="0"/>
              <a:buChar char="•"/>
            </a:pPr>
            <a:r>
              <a:rPr lang="en-GB" altLang="en-US" dirty="0">
                <a:ea typeface="ＭＳ Ｐゴシック" pitchFamily="34" charset="-128"/>
              </a:rPr>
              <a:t>Culture and societal norms</a:t>
            </a:r>
          </a:p>
          <a:p>
            <a:pPr marL="171450" indent="-171450" eaLnBrk="1" hangingPunct="1">
              <a:buFont typeface="Arial" panose="020B0604020202020204" pitchFamily="34" charset="0"/>
              <a:buChar char="•"/>
            </a:pPr>
            <a:r>
              <a:rPr lang="en-GB" altLang="en-US" sz="1200" dirty="0"/>
              <a:t>Violence: physical &amp; sexual </a:t>
            </a:r>
            <a:r>
              <a:rPr lang="en-GB" altLang="en-US" sz="1200" dirty="0" err="1"/>
              <a:t>inc</a:t>
            </a:r>
            <a:r>
              <a:rPr lang="en-GB" altLang="en-US" sz="1200" dirty="0"/>
              <a:t> harmful traditional practices e.g. juju</a:t>
            </a:r>
          </a:p>
          <a:p>
            <a:pPr eaLnBrk="1" hangingPunct="1"/>
            <a:r>
              <a:rPr lang="en-GB" altLang="en-US" dirty="0"/>
              <a:t>What is juju:</a:t>
            </a:r>
          </a:p>
          <a:p>
            <a:pPr eaLnBrk="1" hangingPunct="1"/>
            <a:r>
              <a:rPr lang="en-GB" altLang="en-US" dirty="0"/>
              <a:t>The swearing of an oath		A ritual 		</a:t>
            </a:r>
          </a:p>
          <a:p>
            <a:pPr eaLnBrk="1" hangingPunct="1"/>
            <a:r>
              <a:rPr lang="en-GB" altLang="en-US" dirty="0"/>
              <a:t> Impacts on support</a:t>
            </a:r>
            <a:r>
              <a:rPr lang="en-GB" altLang="en-US" sz="1400" dirty="0"/>
              <a:t> 		</a:t>
            </a:r>
            <a:r>
              <a:rPr lang="en-GB" altLang="en-US" dirty="0"/>
              <a:t>Promise to repay debt and obey the ‘owner’</a:t>
            </a:r>
          </a:p>
          <a:p>
            <a:pPr eaLnBrk="1" hangingPunct="1"/>
            <a:r>
              <a:rPr lang="en-GB" altLang="en-US" dirty="0"/>
              <a:t>Ever-binding 			Breach of contract will bring ‘madness and death’</a:t>
            </a:r>
          </a:p>
          <a:p>
            <a:pPr eaLnBrk="1" hangingPunct="1"/>
            <a:r>
              <a:rPr lang="en-GB" altLang="en-US" dirty="0"/>
              <a:t>Inhibits disclosure 	</a:t>
            </a:r>
          </a:p>
          <a:p>
            <a:pPr eaLnBrk="1" hangingPunct="1"/>
            <a:endParaRPr lang="en-GB" altLang="en-US" sz="1400" dirty="0"/>
          </a:p>
          <a:p>
            <a:pPr marL="171450" indent="-171450" eaLnBrk="1" hangingPunct="1">
              <a:buFont typeface="Arial" panose="020B0604020202020204" pitchFamily="34" charset="0"/>
              <a:buChar char="•"/>
            </a:pPr>
            <a:r>
              <a:rPr lang="en-GB" altLang="en-US" sz="1200" dirty="0"/>
              <a:t>Conflict</a:t>
            </a:r>
            <a:r>
              <a:rPr lang="en-GB" altLang="en-US" sz="1200" baseline="0" dirty="0"/>
              <a:t> or disaster			Poverty</a:t>
            </a:r>
          </a:p>
          <a:p>
            <a:pPr marL="171450" indent="-171450" eaLnBrk="1" hangingPunct="1">
              <a:buFont typeface="Arial" panose="020B0604020202020204" pitchFamily="34" charset="0"/>
              <a:buChar char="•"/>
            </a:pPr>
            <a:r>
              <a:rPr lang="en-GB" altLang="en-US" sz="1200" baseline="0" dirty="0"/>
              <a:t>Gender &amp; Equality issues		Substance dependency</a:t>
            </a:r>
          </a:p>
          <a:p>
            <a:pPr marL="171450" indent="-171450" eaLnBrk="1" hangingPunct="1">
              <a:buFont typeface="Arial" panose="020B0604020202020204" pitchFamily="34" charset="0"/>
              <a:buChar char="•"/>
            </a:pPr>
            <a:r>
              <a:rPr lang="en-GB" altLang="en-US" sz="1200" baseline="0" dirty="0"/>
              <a:t>Demand for cheap labour		Family debt</a:t>
            </a:r>
          </a:p>
          <a:p>
            <a:pPr eaLnBrk="1" hangingPunct="1"/>
            <a:endParaRPr lang="en-GB" altLang="en-US" sz="1200" baseline="0" dirty="0"/>
          </a:p>
          <a:p>
            <a:pPr marL="171450" indent="-171450" eaLnBrk="1" hangingPunct="1">
              <a:buFont typeface="Arial" panose="020B0604020202020204" pitchFamily="34" charset="0"/>
              <a:buChar char="•"/>
            </a:pPr>
            <a:r>
              <a:rPr lang="en-GB" altLang="en-US" sz="1200" dirty="0"/>
              <a:t>Supporting family back home		Better lifestyle</a:t>
            </a:r>
          </a:p>
          <a:p>
            <a:pPr marL="171450" indent="-171450" eaLnBrk="1" hangingPunct="1">
              <a:buFont typeface="Arial" panose="020B0604020202020204" pitchFamily="34" charset="0"/>
              <a:buChar char="•"/>
            </a:pPr>
            <a:r>
              <a:rPr lang="en-GB" altLang="en-US" sz="1200" dirty="0"/>
              <a:t>Improved social position in own country	Education</a:t>
            </a:r>
            <a:r>
              <a:rPr lang="en-GB" altLang="en-US" sz="1200" baseline="0" dirty="0"/>
              <a:t> or employment</a:t>
            </a:r>
          </a:p>
          <a:p>
            <a:pPr marL="171450" indent="-171450" eaLnBrk="1" hangingPunct="1">
              <a:buFont typeface="Arial" panose="020B0604020202020204" pitchFamily="34" charset="0"/>
              <a:buChar char="•"/>
            </a:pPr>
            <a:r>
              <a:rPr lang="en-GB" altLang="en-US" sz="1200" baseline="0" dirty="0"/>
              <a:t>Perceived safety			A home</a:t>
            </a:r>
          </a:p>
          <a:p>
            <a:pPr marL="171450" indent="-171450" eaLnBrk="1" hangingPunct="1">
              <a:buFont typeface="Arial" panose="020B0604020202020204" pitchFamily="34" charset="0"/>
              <a:buChar char="•"/>
            </a:pPr>
            <a:r>
              <a:rPr lang="en-GB" altLang="en-US" sz="1200" baseline="0" dirty="0"/>
              <a:t>Expensive lifestyle			Love</a:t>
            </a:r>
            <a:endParaRPr lang="en-GB" altLang="en-US" sz="1200" dirty="0"/>
          </a:p>
          <a:p>
            <a:pPr eaLnBrk="1" hangingPunct="1"/>
            <a:endParaRPr lang="en-GB" altLang="en-US" sz="1200" dirty="0"/>
          </a:p>
          <a:p>
            <a:pPr eaLnBrk="1" hangingPunct="1"/>
            <a:endParaRPr lang="en-GB" altLang="en-US" sz="1200" dirty="0"/>
          </a:p>
          <a:p>
            <a:endParaRPr lang="en-GB" dirty="0"/>
          </a:p>
        </p:txBody>
      </p:sp>
      <p:sp>
        <p:nvSpPr>
          <p:cNvPr id="4" name="Slide Number Placeholder 3"/>
          <p:cNvSpPr>
            <a:spLocks noGrp="1"/>
          </p:cNvSpPr>
          <p:nvPr>
            <p:ph type="sldNum" sz="quarter" idx="10"/>
          </p:nvPr>
        </p:nvSpPr>
        <p:spPr/>
        <p:txBody>
          <a:bodyPr/>
          <a:lstStyle/>
          <a:p>
            <a:pPr>
              <a:defRPr/>
            </a:pPr>
            <a:fld id="{4D04705D-4B41-4D6C-A6FC-97321D08A64A}" type="slidenum">
              <a:rPr lang="en-GB" smtClean="0"/>
              <a:pPr>
                <a:defRPr/>
              </a:pPr>
              <a:t>29</a:t>
            </a:fld>
            <a:endParaRPr lang="en-GB"/>
          </a:p>
        </p:txBody>
      </p:sp>
    </p:spTree>
    <p:extLst>
      <p:ext uri="{BB962C8B-B14F-4D97-AF65-F5344CB8AC3E}">
        <p14:creationId xmlns:p14="http://schemas.microsoft.com/office/powerpoint/2010/main" val="551829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Evan - A drugs line is essentially a development of a business model. People realised that more profits could be made with less risk from both other dealers and from law enforcement agencies.</a:t>
            </a:r>
          </a:p>
          <a:p>
            <a:r>
              <a:rPr lang="en-GB" altLang="en-US" dirty="0"/>
              <a:t>Whereas essentially before (mid to early 90’s) you would have had one dealer with 10 rocks selling and then going and picking up the next batch now you have two or three dealers dealing 4 rocks each where the charge is likely to be NFA as they run out they then call their elder or lookout who would come and collect the cash and then give them more to sell. The advantage of this is that there is less drugs in the interchange and more likelihood of NFA for all parties.</a:t>
            </a:r>
          </a:p>
          <a:p>
            <a:r>
              <a:rPr lang="en-GB" altLang="en-US" dirty="0"/>
              <a:t>Mid 90’s saw the increase of drugs lines (with the advent of technology such as mobile phones) and the use of teens building networks which were borough wide.</a:t>
            </a:r>
          </a:p>
        </p:txBody>
      </p:sp>
      <p:sp>
        <p:nvSpPr>
          <p:cNvPr id="4" name="Slide Number Placeholder 3"/>
          <p:cNvSpPr>
            <a:spLocks noGrp="1"/>
          </p:cNvSpPr>
          <p:nvPr>
            <p:ph type="sldNum" sz="quarter" idx="5"/>
          </p:nvPr>
        </p:nvSpPr>
        <p:spPr/>
        <p:txBody>
          <a:bodyPr/>
          <a:lstStyle/>
          <a:p>
            <a:pPr>
              <a:defRPr/>
            </a:pPr>
            <a:fld id="{32530954-F425-42A7-BFC8-0266A2E7C8F7}" type="slidenum">
              <a:rPr lang="en-GB" smtClean="0"/>
              <a:pPr>
                <a:defRPr/>
              </a:pPr>
              <a:t>30</a:t>
            </a:fld>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 name="Slide Number Placeholder 3"/>
          <p:cNvSpPr>
            <a:spLocks noGrp="1"/>
          </p:cNvSpPr>
          <p:nvPr>
            <p:ph type="sldNum" sz="quarter" idx="5"/>
          </p:nvPr>
        </p:nvSpPr>
        <p:spPr/>
        <p:txBody>
          <a:bodyPr/>
          <a:lstStyle/>
          <a:p>
            <a:pPr>
              <a:defRPr/>
            </a:pPr>
            <a:fld id="{01AC797B-A017-4903-B1B9-D84A27D1162A}" type="slidenum">
              <a:rPr lang="en-GB" smtClean="0"/>
              <a:pPr>
                <a:defRPr/>
              </a:pPr>
              <a:t>32</a:t>
            </a:fld>
            <a:endParaRPr lang="en-GB"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D04705D-4B41-4D6C-A6FC-97321D08A64A}" type="slidenum">
              <a:rPr lang="en-GB" smtClean="0"/>
              <a:pPr>
                <a:defRPr/>
              </a:pPr>
              <a:t>33</a:t>
            </a:fld>
            <a:endParaRPr lang="en-GB"/>
          </a:p>
        </p:txBody>
      </p:sp>
    </p:spTree>
    <p:extLst>
      <p:ext uri="{BB962C8B-B14F-4D97-AF65-F5344CB8AC3E}">
        <p14:creationId xmlns:p14="http://schemas.microsoft.com/office/powerpoint/2010/main" val="2704425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delegates</a:t>
            </a:r>
            <a:r>
              <a:rPr lang="en-GB" baseline="0" dirty="0"/>
              <a:t> to close their eyes &amp; p</a:t>
            </a:r>
            <a:r>
              <a:rPr lang="en-GB" dirty="0"/>
              <a:t>lay </a:t>
            </a:r>
            <a:r>
              <a:rPr lang="en-GB" dirty="0" err="1"/>
              <a:t>Nok’s</a:t>
            </a:r>
            <a:r>
              <a:rPr lang="en-GB" dirty="0"/>
              <a:t> Journey</a:t>
            </a:r>
          </a:p>
          <a:p>
            <a:endParaRPr lang="en-GB" dirty="0"/>
          </a:p>
          <a:p>
            <a:r>
              <a:rPr lang="en-GB" dirty="0"/>
              <a:t>Start </a:t>
            </a:r>
            <a:r>
              <a:rPr lang="en-GB"/>
              <a:t>the track at 1:30</a:t>
            </a:r>
            <a:endParaRPr lang="en-GB" dirty="0"/>
          </a:p>
        </p:txBody>
      </p:sp>
      <p:sp>
        <p:nvSpPr>
          <p:cNvPr id="4" name="Slide Number Placeholder 3"/>
          <p:cNvSpPr>
            <a:spLocks noGrp="1"/>
          </p:cNvSpPr>
          <p:nvPr>
            <p:ph type="sldNum" sz="quarter" idx="10"/>
          </p:nvPr>
        </p:nvSpPr>
        <p:spPr/>
        <p:txBody>
          <a:bodyPr/>
          <a:lstStyle/>
          <a:p>
            <a:pPr>
              <a:defRPr/>
            </a:pPr>
            <a:fld id="{4D04705D-4B41-4D6C-A6FC-97321D08A64A}" type="slidenum">
              <a:rPr lang="en-GB" smtClean="0">
                <a:solidFill>
                  <a:prstClr val="black"/>
                </a:solidFill>
              </a:rPr>
              <a:pPr>
                <a:defRPr/>
              </a:pPr>
              <a:t>3</a:t>
            </a:fld>
            <a:endParaRPr lang="en-GB">
              <a:solidFill>
                <a:prstClr val="black"/>
              </a:solidFill>
            </a:endParaRPr>
          </a:p>
        </p:txBody>
      </p:sp>
    </p:spTree>
    <p:extLst>
      <p:ext uri="{BB962C8B-B14F-4D97-AF65-F5344CB8AC3E}">
        <p14:creationId xmlns:p14="http://schemas.microsoft.com/office/powerpoint/2010/main" val="13728800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8974" y="4716662"/>
            <a:ext cx="5431790" cy="4856756"/>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Give each group an agency</a:t>
            </a:r>
            <a:r>
              <a:rPr lang="en-GB" baseline="0" dirty="0"/>
              <a:t> type: Social Services, Police, Housing, Border Force, NGO, </a:t>
            </a:r>
            <a:r>
              <a:rPr lang="en-GB" baseline="0" dirty="0" err="1"/>
              <a:t>etc</a:t>
            </a:r>
            <a:endParaRPr lang="en-GB"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a:t>Based on the case study (to be created locally) they have been given, answer the 3 questions.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t>Get your groups to feedback</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b="1" u="sng" dirty="0"/>
              <a:t>Reinforce NOT waiting for disclosure as that may never happen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b="1" u="sng" dirty="0"/>
              <a:t>Highlight the fact that just because someone is a sex worker doesn’t mean that they can’t be exploited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a:t>Indicators </a:t>
            </a:r>
            <a:r>
              <a:rPr lang="en-GB" b="1" dirty="0" err="1"/>
              <a:t>Handout</a:t>
            </a:r>
            <a:r>
              <a:rPr lang="en-GB" b="1" dirty="0"/>
              <a:t> in packs both general &amp; health specific</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1"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a:t>Scenario			Agency</a:t>
            </a:r>
          </a:p>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a:t>1 Child exploitation - Education/Social Services/Police</a:t>
            </a:r>
          </a:p>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a:t>2 Labour exploitation - DWP/</a:t>
            </a:r>
            <a:r>
              <a:rPr lang="en-GB" b="1" dirty="0" err="1"/>
              <a:t>Gangmasters</a:t>
            </a:r>
            <a:r>
              <a:rPr lang="en-GB" b="1" dirty="0"/>
              <a:t>/Police/Border Force</a:t>
            </a:r>
          </a:p>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a:t>3 Sexual exploitation - Safer Wales/BAWSO/Police</a:t>
            </a:r>
          </a:p>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a:t>4 Criminal exploitation (</a:t>
            </a:r>
            <a:r>
              <a:rPr lang="en-GB" b="1" dirty="0" err="1"/>
              <a:t>vietnamese</a:t>
            </a:r>
            <a:r>
              <a:rPr lang="en-GB" b="1" dirty="0"/>
              <a:t>) – Immigration/College/Police</a:t>
            </a:r>
          </a:p>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a:t>5 Criminal exploitation (travellers) – DWP/Police/Homelessness/RSPCA</a:t>
            </a:r>
          </a:p>
        </p:txBody>
      </p:sp>
      <p:sp>
        <p:nvSpPr>
          <p:cNvPr id="4" name="Slide Number Placeholder 3"/>
          <p:cNvSpPr>
            <a:spLocks noGrp="1"/>
          </p:cNvSpPr>
          <p:nvPr>
            <p:ph type="sldNum" sz="quarter" idx="10"/>
          </p:nvPr>
        </p:nvSpPr>
        <p:spPr/>
        <p:txBody>
          <a:bodyPr/>
          <a:lstStyle/>
          <a:p>
            <a:pPr>
              <a:defRPr/>
            </a:pPr>
            <a:fld id="{4D04705D-4B41-4D6C-A6FC-97321D08A64A}" type="slidenum">
              <a:rPr lang="en-GB" smtClean="0"/>
              <a:pPr>
                <a:defRPr/>
              </a:pPr>
              <a:t>34</a:t>
            </a:fld>
            <a:endParaRPr lang="en-GB"/>
          </a:p>
        </p:txBody>
      </p:sp>
    </p:spTree>
    <p:extLst>
      <p:ext uri="{BB962C8B-B14F-4D97-AF65-F5344CB8AC3E}">
        <p14:creationId xmlns:p14="http://schemas.microsoft.com/office/powerpoint/2010/main" val="551829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many ways that a child or adult can be Vulnerable. This is not just about Modern Slavery, but also Child Sexual Exploitation, Domestic Abuse, Female Genital Mutual, Forced Marriage, Mental health, Prostitution and all aspects of Public Protection</a:t>
            </a:r>
          </a:p>
          <a:p>
            <a:endParaRPr lang="en-GB" dirty="0"/>
          </a:p>
          <a:p>
            <a:r>
              <a:rPr lang="en-GB" dirty="0"/>
              <a:t>The offences are about Power, Control and Money. It requires one or more offender to abuse or exploit one or more victims</a:t>
            </a:r>
          </a:p>
          <a:p>
            <a:endParaRPr lang="en-GB" dirty="0"/>
          </a:p>
        </p:txBody>
      </p:sp>
      <p:sp>
        <p:nvSpPr>
          <p:cNvPr id="4" name="Slide Number Placeholder 3"/>
          <p:cNvSpPr>
            <a:spLocks noGrp="1"/>
          </p:cNvSpPr>
          <p:nvPr>
            <p:ph type="sldNum" sz="quarter" idx="10"/>
          </p:nvPr>
        </p:nvSpPr>
        <p:spPr/>
        <p:txBody>
          <a:bodyPr/>
          <a:lstStyle/>
          <a:p>
            <a:pPr>
              <a:defRPr/>
            </a:pPr>
            <a:fld id="{197FE7C6-8EEA-4FE7-9692-72084DA7C633}" type="slidenum">
              <a:rPr lang="en-GB" smtClean="0">
                <a:solidFill>
                  <a:prstClr val="black"/>
                </a:solidFill>
              </a:rPr>
              <a:pPr>
                <a:defRPr/>
              </a:pPr>
              <a:t>35</a:t>
            </a:fld>
            <a:endParaRPr lang="en-GB" dirty="0">
              <a:solidFill>
                <a:prstClr val="black"/>
              </a:solidFill>
            </a:endParaRPr>
          </a:p>
        </p:txBody>
      </p:sp>
    </p:spTree>
    <p:extLst>
      <p:ext uri="{BB962C8B-B14F-4D97-AF65-F5344CB8AC3E}">
        <p14:creationId xmlns:p14="http://schemas.microsoft.com/office/powerpoint/2010/main" val="38562955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be created using local policies/</a:t>
            </a:r>
            <a:r>
              <a:rPr lang="en-GB" baseline="0" dirty="0"/>
              <a:t> legislation/ services </a:t>
            </a:r>
          </a:p>
          <a:p>
            <a:endParaRPr lang="en-GB" baseline="0" dirty="0"/>
          </a:p>
          <a:p>
            <a:r>
              <a:rPr lang="en-GB" baseline="0" dirty="0"/>
              <a:t>Example legislation that is relevant: </a:t>
            </a:r>
          </a:p>
          <a:p>
            <a:endParaRPr lang="en-GB" baseline="0" dirty="0"/>
          </a:p>
          <a:p>
            <a:r>
              <a:rPr lang="en-GB" baseline="0" dirty="0"/>
              <a:t>The Care Act (England) 2014</a:t>
            </a:r>
          </a:p>
          <a:p>
            <a:endParaRPr lang="en-GB" baseline="0" dirty="0"/>
          </a:p>
          <a:p>
            <a:r>
              <a:rPr lang="en-GB" baseline="0" dirty="0"/>
              <a:t>Social Services Wellbeing (Wales) Act 2014</a:t>
            </a:r>
          </a:p>
        </p:txBody>
      </p:sp>
      <p:sp>
        <p:nvSpPr>
          <p:cNvPr id="4" name="Slide Number Placeholder 3"/>
          <p:cNvSpPr>
            <a:spLocks noGrp="1"/>
          </p:cNvSpPr>
          <p:nvPr>
            <p:ph type="sldNum" sz="quarter" idx="10"/>
          </p:nvPr>
        </p:nvSpPr>
        <p:spPr/>
        <p:txBody>
          <a:bodyPr/>
          <a:lstStyle/>
          <a:p>
            <a:pPr>
              <a:defRPr/>
            </a:pPr>
            <a:fld id="{4D04705D-4B41-4D6C-A6FC-97321D08A64A}" type="slidenum">
              <a:rPr lang="en-GB" smtClean="0"/>
              <a:pPr>
                <a:defRPr/>
              </a:pPr>
              <a:t>39</a:t>
            </a:fld>
            <a:endParaRPr lang="en-GB"/>
          </a:p>
        </p:txBody>
      </p:sp>
    </p:spTree>
    <p:extLst>
      <p:ext uri="{BB962C8B-B14F-4D97-AF65-F5344CB8AC3E}">
        <p14:creationId xmlns:p14="http://schemas.microsoft.com/office/powerpoint/2010/main" val="32684588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Prostitution of vulnerable adults unable to consent is a form of sexual exploitation and the vulnerable adults involved must be viewed as potential victims of abuse. </a:t>
            </a:r>
          </a:p>
          <a:p>
            <a:r>
              <a:rPr lang="en-GB" dirty="0"/>
              <a:t>This exploitation takes the form of the exchange of sexual activities by these vulnerable adults without the ability to consent for commodities such as money, drink, drugs, shelter, protection, accommodation etc. and is often perpetrated by an adult through coercion, threats or violence. The involvement of an adult who is unable to consent in prostitution, whether a male or female, is abuse in itself and must be responded to accordingly. </a:t>
            </a:r>
          </a:p>
          <a:p>
            <a:endParaRPr lang="en-GB" dirty="0"/>
          </a:p>
          <a:p>
            <a:r>
              <a:rPr lang="en-GB" dirty="0"/>
              <a:t>SHOW A COPY OF THE WALES</a:t>
            </a:r>
            <a:r>
              <a:rPr lang="en-GB" baseline="0" dirty="0"/>
              <a:t> </a:t>
            </a:r>
            <a:r>
              <a:rPr lang="en-GB" dirty="0"/>
              <a:t>OPERATIONAL HANDBOOK</a:t>
            </a:r>
          </a:p>
          <a:p>
            <a:endParaRPr lang="en-GB" dirty="0"/>
          </a:p>
        </p:txBody>
      </p:sp>
      <p:sp>
        <p:nvSpPr>
          <p:cNvPr id="4" name="Slide Number Placeholder 3"/>
          <p:cNvSpPr>
            <a:spLocks noGrp="1"/>
          </p:cNvSpPr>
          <p:nvPr>
            <p:ph type="sldNum" sz="quarter" idx="10"/>
          </p:nvPr>
        </p:nvSpPr>
        <p:spPr/>
        <p:txBody>
          <a:bodyPr/>
          <a:lstStyle/>
          <a:p>
            <a:fld id="{06D1C553-3E3B-49ED-90AB-ACA475FE56C6}" type="slidenum">
              <a:rPr lang="en-GB" smtClean="0"/>
              <a:t>40</a:t>
            </a:fld>
            <a:endParaRPr lang="en-GB" dirty="0"/>
          </a:p>
        </p:txBody>
      </p:sp>
    </p:spTree>
    <p:extLst>
      <p:ext uri="{BB962C8B-B14F-4D97-AF65-F5344CB8AC3E}">
        <p14:creationId xmlns:p14="http://schemas.microsoft.com/office/powerpoint/2010/main" val="7835141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6363" y="211138"/>
            <a:ext cx="3748087" cy="2809875"/>
          </a:xfrm>
        </p:spPr>
      </p:sp>
      <p:sp>
        <p:nvSpPr>
          <p:cNvPr id="3" name="Notes Placeholder 2"/>
          <p:cNvSpPr>
            <a:spLocks noGrp="1"/>
          </p:cNvSpPr>
          <p:nvPr>
            <p:ph type="body" idx="1"/>
          </p:nvPr>
        </p:nvSpPr>
        <p:spPr>
          <a:xfrm>
            <a:off x="158292" y="3092698"/>
            <a:ext cx="6473153" cy="6697515"/>
          </a:xfrm>
        </p:spPr>
        <p:txBody>
          <a:bodyPr/>
          <a:lstStyle/>
          <a:p>
            <a:r>
              <a:rPr lang="en-GB" sz="1200" b="1" dirty="0"/>
              <a:t>The Right to be Safe”  - </a:t>
            </a:r>
            <a:r>
              <a:rPr lang="en-GB" sz="1200" dirty="0"/>
              <a:t>is the Welsh Assembly Government’s six year integrated strategy for tackling all forms of violence against women</a:t>
            </a:r>
            <a:endParaRPr lang="en-GB" altLang="en-US" sz="1200" dirty="0"/>
          </a:p>
          <a:p>
            <a:r>
              <a:rPr lang="en-GB" b="1" dirty="0"/>
              <a:t>Rights of the child </a:t>
            </a:r>
            <a:r>
              <a:rPr lang="en-GB" dirty="0"/>
              <a:t>– a human rights treaty for children. Ratified by all countries</a:t>
            </a:r>
            <a:r>
              <a:rPr lang="en-GB" baseline="0" dirty="0"/>
              <a:t> bar USA, South Sudan &amp; Somalia.</a:t>
            </a:r>
          </a:p>
          <a:p>
            <a:r>
              <a:rPr lang="en-GB" b="1" baseline="0" dirty="0"/>
              <a:t>Human rights act </a:t>
            </a:r>
            <a:r>
              <a:rPr lang="en-GB" baseline="0" dirty="0"/>
              <a:t>– Articles 2 Right to life, Article 3 Prohibition of torture, Article 4 Prohibition of slavery &amp; forced labour, Article 5 Right to liberty &amp; security.</a:t>
            </a:r>
          </a:p>
          <a:p>
            <a:r>
              <a:rPr lang="en-GB" b="1" baseline="0" dirty="0"/>
              <a:t>Working together to safeguard </a:t>
            </a:r>
            <a:r>
              <a:rPr lang="en-GB" baseline="0" dirty="0"/>
              <a:t>– comes from the Children Act 1989. Wales protocol.</a:t>
            </a:r>
          </a:p>
          <a:p>
            <a:pPr marL="0" marR="0" indent="0" algn="l" defTabSz="914400" rtl="0" eaLnBrk="0" fontAlgn="base" latinLnBrk="0" hangingPunct="0">
              <a:lnSpc>
                <a:spcPct val="100000"/>
              </a:lnSpc>
              <a:spcBef>
                <a:spcPct val="30000"/>
              </a:spcBef>
              <a:spcAft>
                <a:spcPct val="0"/>
              </a:spcAft>
              <a:buClrTx/>
              <a:buSzTx/>
              <a:buFontTx/>
              <a:buNone/>
              <a:tabLst/>
              <a:defRPr/>
            </a:pPr>
            <a:r>
              <a:rPr lang="en-GB" b="1" baseline="0" dirty="0"/>
              <a:t>Sexual offences act </a:t>
            </a:r>
            <a:r>
              <a:rPr lang="en-GB" baseline="0" dirty="0"/>
              <a:t>- </a:t>
            </a:r>
            <a:r>
              <a:rPr lang="en-GB" dirty="0">
                <a:latin typeface="Arial" pitchFamily="34" charset="0"/>
                <a:cs typeface="Arial" pitchFamily="34" charset="0"/>
              </a:rPr>
              <a:t>The legislation covers everyone but also gives extra protection to 16 and 17 year-olds. It is illegal to take, show or distribute indecent photographs, pay for or arrange sexual services, or for a person in a position of trust (e.g. teachers, care workers and sports coaches) to engage in sexual activity with anyone under the age of 18.</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cs typeface="Arial" pitchFamily="34" charset="0"/>
              </a:rPr>
              <a:t>Other activities it covers for everyone are:</a:t>
            </a:r>
            <a:endParaRPr lang="en-GB" dirty="0">
              <a:latin typeface="Arial" pitchFamily="34" charset="0"/>
              <a:cs typeface="Arial" pitchFamily="34" charset="0"/>
            </a:endParaRPr>
          </a:p>
          <a:p>
            <a:pPr marL="171450" indent="-171450">
              <a:buFont typeface="Arial" panose="020B0604020202020204" pitchFamily="34" charset="0"/>
              <a:buChar char="•"/>
            </a:pPr>
            <a:r>
              <a:rPr lang="en-GB" dirty="0">
                <a:latin typeface="Arial" pitchFamily="34" charset="0"/>
                <a:cs typeface="Arial" pitchFamily="34" charset="0"/>
              </a:rPr>
              <a:t>Voyeurism is the sexual interest in or practice of spying on people engaged in intimate behaviours, such as undressing, sexual activity, or other actions usually considered to be of a private nature.</a:t>
            </a:r>
          </a:p>
          <a:p>
            <a:pPr marL="171450" indent="-171450">
              <a:buFont typeface="Arial" panose="020B0604020202020204" pitchFamily="34" charset="0"/>
              <a:buChar char="•"/>
            </a:pPr>
            <a:r>
              <a:rPr lang="en-GB" dirty="0">
                <a:latin typeface="Arial" pitchFamily="34" charset="0"/>
                <a:cs typeface="Arial" pitchFamily="34" charset="0"/>
              </a:rPr>
              <a:t>Assault by penetration includes penetration of the mouth</a:t>
            </a:r>
            <a:r>
              <a:rPr lang="en-GB" baseline="0" dirty="0">
                <a:latin typeface="Arial" pitchFamily="34" charset="0"/>
                <a:cs typeface="Arial" pitchFamily="34" charset="0"/>
              </a:rPr>
              <a:t> with a part of the body or something else – as does rape</a:t>
            </a:r>
            <a:endParaRPr lang="en-GB" dirty="0">
              <a:latin typeface="Arial" pitchFamily="34" charset="0"/>
              <a:cs typeface="Arial" pitchFamily="34" charset="0"/>
            </a:endParaRPr>
          </a:p>
          <a:p>
            <a:pPr marL="171450" indent="-171450">
              <a:buFont typeface="Arial" panose="020B0604020202020204" pitchFamily="34" charset="0"/>
              <a:buChar char="•"/>
            </a:pPr>
            <a:r>
              <a:rPr lang="en-GB" dirty="0">
                <a:latin typeface="Arial" pitchFamily="34" charset="0"/>
                <a:cs typeface="Arial" pitchFamily="34" charset="0"/>
              </a:rPr>
              <a:t>Sex Tourism is travelling abroad for the purpose of committing a sexual offence – yet to be enforced by a test case in UK.</a:t>
            </a:r>
          </a:p>
          <a:p>
            <a:pPr marL="171450" indent="-171450">
              <a:buFont typeface="Arial" panose="020B0604020202020204" pitchFamily="34" charset="0"/>
              <a:buChar char="•"/>
            </a:pPr>
            <a:r>
              <a:rPr lang="en-GB" dirty="0">
                <a:latin typeface="Arial" pitchFamily="34" charset="0"/>
                <a:cs typeface="Arial" pitchFamily="34" charset="0"/>
              </a:rPr>
              <a:t>Child pornography – the age has changed from 16 yrs. or under to 18.</a:t>
            </a:r>
          </a:p>
          <a:p>
            <a:pPr marL="171450" indent="-171450">
              <a:buFont typeface="Arial" panose="020B0604020202020204" pitchFamily="34" charset="0"/>
              <a:buChar char="•"/>
            </a:pPr>
            <a:r>
              <a:rPr lang="en-GB" dirty="0">
                <a:latin typeface="Arial" pitchFamily="34" charset="0"/>
                <a:cs typeface="Arial" pitchFamily="34" charset="0"/>
              </a:rPr>
              <a:t>Sexual grooming where a person has met or communicated with a minor on at least 2 occasions and subsequently intentionally arranges to meet with that minor with the intent to do anything to them either during or after the meeting &amp; does not reasonably believe the minor is 16 or over.</a:t>
            </a:r>
          </a:p>
          <a:p>
            <a:pPr marL="171450" indent="-171450">
              <a:buFont typeface="Arial" panose="020B0604020202020204" pitchFamily="34" charset="0"/>
              <a:buChar char="•"/>
            </a:pPr>
            <a:r>
              <a:rPr lang="en-GB" dirty="0">
                <a:latin typeface="Arial" pitchFamily="34" charset="0"/>
                <a:cs typeface="Arial" pitchFamily="34" charset="0"/>
              </a:rPr>
              <a:t>Brothels includes allowing a premises to be used for the purpose of sexual activity.</a:t>
            </a:r>
          </a:p>
          <a:p>
            <a:pPr marL="171450" indent="-171450">
              <a:buFont typeface="Arial" panose="020B0604020202020204" pitchFamily="34" charset="0"/>
              <a:buChar char="•"/>
            </a:pPr>
            <a:r>
              <a:rPr lang="en-GB" dirty="0">
                <a:latin typeface="Arial" pitchFamily="34" charset="0"/>
                <a:cs typeface="Arial" pitchFamily="34" charset="0"/>
              </a:rPr>
              <a:t>Child Sex Offences include sexual activity with a child, causing or inciting a child to engage in sexual activity, engaging in sexual activity in the presence of a child &amp; sexual offences committed by a child or young person.</a:t>
            </a:r>
          </a:p>
          <a:p>
            <a:pPr marL="171450" indent="-171450">
              <a:buFont typeface="Arial" panose="020B0604020202020204" pitchFamily="34" charset="0"/>
              <a:buChar char="•"/>
            </a:pPr>
            <a:r>
              <a:rPr lang="en-GB" dirty="0">
                <a:latin typeface="Arial" pitchFamily="34" charset="0"/>
                <a:cs typeface="Arial" pitchFamily="34" charset="0"/>
              </a:rPr>
              <a:t>Familial Child sex offences – e.g. incest</a:t>
            </a:r>
          </a:p>
          <a:p>
            <a:pPr marL="171450" indent="-171450">
              <a:buFont typeface="Arial" panose="020B0604020202020204" pitchFamily="34" charset="0"/>
              <a:buChar char="•"/>
            </a:pPr>
            <a:r>
              <a:rPr lang="en-GB" dirty="0">
                <a:latin typeface="Arial" pitchFamily="34" charset="0"/>
                <a:cs typeface="Arial" pitchFamily="34" charset="0"/>
              </a:rPr>
              <a:t>Administering substances or causing a substance to be taken with the intent of stupefying or overpowering so a person can engage in sexual activity.</a:t>
            </a:r>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pPr>
              <a:defRPr/>
            </a:pPr>
            <a:fld id="{4D04705D-4B41-4D6C-A6FC-97321D08A64A}" type="slidenum">
              <a:rPr lang="en-GB" smtClean="0"/>
              <a:pPr>
                <a:defRPr/>
              </a:pPr>
              <a:t>41</a:t>
            </a:fld>
            <a:endParaRPr lang="en-GB"/>
          </a:p>
        </p:txBody>
      </p:sp>
    </p:spTree>
    <p:extLst>
      <p:ext uri="{BB962C8B-B14F-4D97-AF65-F5344CB8AC3E}">
        <p14:creationId xmlns:p14="http://schemas.microsoft.com/office/powerpoint/2010/main" val="37527328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receive services up to 25 years if in education or training.</a:t>
            </a:r>
          </a:p>
          <a:p>
            <a:endParaRPr lang="en-GB" dirty="0"/>
          </a:p>
          <a:p>
            <a:pPr>
              <a:buFont typeface="Wingdings" pitchFamily="2" charset="2"/>
              <a:buNone/>
            </a:pPr>
            <a:r>
              <a:rPr lang="en-GB" altLang="en-US" sz="1200" dirty="0"/>
              <a:t>Children/young people who are at risk of sexual exploitation should be considered to be:</a:t>
            </a:r>
            <a:r>
              <a:rPr lang="en-GB" altLang="en-US" sz="1200" baseline="0" dirty="0"/>
              <a:t> </a:t>
            </a:r>
            <a:r>
              <a:rPr lang="en-GB" altLang="en-US" sz="1200" b="1" dirty="0"/>
              <a:t>a child in need and/or a</a:t>
            </a:r>
            <a:r>
              <a:rPr lang="en-GB" altLang="en-US" sz="1200" dirty="0"/>
              <a:t> </a:t>
            </a:r>
            <a:r>
              <a:rPr lang="en-GB" altLang="en-US" sz="1200" b="1" dirty="0"/>
              <a:t>child in need of protection</a:t>
            </a:r>
          </a:p>
          <a:p>
            <a:pPr>
              <a:buFont typeface="Wingdings" pitchFamily="2" charset="2"/>
              <a:buNone/>
            </a:pPr>
            <a:endParaRPr lang="en-GB" altLang="en-US" sz="1200" b="1" dirty="0"/>
          </a:p>
          <a:p>
            <a:pPr>
              <a:buFont typeface="Wingdings" pitchFamily="2" charset="2"/>
              <a:buNone/>
            </a:pPr>
            <a:r>
              <a:rPr lang="en-GB" altLang="en-US" sz="1200" b="1" dirty="0"/>
              <a:t>Need to use relevant local legislation </a:t>
            </a:r>
          </a:p>
          <a:p>
            <a:endParaRPr lang="en-GB" dirty="0"/>
          </a:p>
        </p:txBody>
      </p:sp>
      <p:sp>
        <p:nvSpPr>
          <p:cNvPr id="4" name="Slide Number Placeholder 3"/>
          <p:cNvSpPr>
            <a:spLocks noGrp="1"/>
          </p:cNvSpPr>
          <p:nvPr>
            <p:ph type="sldNum" sz="quarter" idx="10"/>
          </p:nvPr>
        </p:nvSpPr>
        <p:spPr/>
        <p:txBody>
          <a:bodyPr/>
          <a:lstStyle/>
          <a:p>
            <a:pPr>
              <a:defRPr/>
            </a:pPr>
            <a:fld id="{4D04705D-4B41-4D6C-A6FC-97321D08A64A}" type="slidenum">
              <a:rPr lang="en-GB" smtClean="0"/>
              <a:pPr>
                <a:defRPr/>
              </a:pPr>
              <a:t>42</a:t>
            </a:fld>
            <a:endParaRPr lang="en-GB"/>
          </a:p>
        </p:txBody>
      </p:sp>
    </p:spTree>
    <p:extLst>
      <p:ext uri="{BB962C8B-B14F-4D97-AF65-F5344CB8AC3E}">
        <p14:creationId xmlns:p14="http://schemas.microsoft.com/office/powerpoint/2010/main" val="27135222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latin typeface="Arial" charset="0"/>
                <a:cs typeface="Arial" charset="0"/>
              </a:rPr>
              <a:t>An overview of the offences </a:t>
            </a:r>
          </a:p>
          <a:p>
            <a:pPr marL="228600" indent="-228600">
              <a:buFont typeface="+mj-lt"/>
              <a:buAutoNum type="arabicPeriod"/>
            </a:pPr>
            <a:r>
              <a:rPr lang="en-GB" b="1" dirty="0"/>
              <a:t>Consolidate and simplify existing slavery and trafficking offences </a:t>
            </a:r>
            <a:r>
              <a:rPr lang="en-GB" dirty="0"/>
              <a:t>to provide clarity and focus when investigating and prosecuting traffickers</a:t>
            </a:r>
          </a:p>
          <a:p>
            <a:pPr marL="228600" indent="-228600">
              <a:buFont typeface="+mj-lt"/>
              <a:buAutoNum type="arabicPeriod"/>
            </a:pPr>
            <a:r>
              <a:rPr lang="en-GB" b="1" dirty="0"/>
              <a:t>Increase the maximum sentence available to life imprisonment </a:t>
            </a:r>
            <a:r>
              <a:rPr lang="en-GB" dirty="0"/>
              <a:t>so that offenders receive the punishments they deserve;</a:t>
            </a:r>
          </a:p>
          <a:p>
            <a:pPr marL="228600" indent="-228600">
              <a:buFont typeface="+mj-lt"/>
              <a:buAutoNum type="arabicPeriod"/>
            </a:pPr>
            <a:r>
              <a:rPr lang="en-GB" b="1" dirty="0"/>
              <a:t>Introduce civil orders </a:t>
            </a:r>
            <a:r>
              <a:rPr lang="en-GB" dirty="0"/>
              <a:t>to restrict the activity of those who pose a risk and those convicted of slavery and trafficking offences, strengthening our ability to cut this criminality;</a:t>
            </a:r>
          </a:p>
          <a:p>
            <a:pPr marL="228600" indent="-228600">
              <a:buFont typeface="+mj-lt"/>
              <a:buAutoNum type="arabicPeriod"/>
            </a:pPr>
            <a:r>
              <a:rPr lang="en-GB" dirty="0"/>
              <a:t>Create a </a:t>
            </a:r>
            <a:r>
              <a:rPr lang="en-GB" b="1" dirty="0"/>
              <a:t>new Anti-Slavery Commissioner </a:t>
            </a:r>
            <a:r>
              <a:rPr lang="en-GB" dirty="0"/>
              <a:t>role to galvanise law enforcement’s efforts to tackle modern slavery;</a:t>
            </a:r>
          </a:p>
          <a:p>
            <a:pPr marL="228600" indent="-228600">
              <a:buFont typeface="+mj-lt"/>
              <a:buAutoNum type="arabicPeriod"/>
            </a:pPr>
            <a:r>
              <a:rPr lang="en-GB" dirty="0"/>
              <a:t>Establish a </a:t>
            </a:r>
            <a:r>
              <a:rPr lang="en-GB" b="1" dirty="0"/>
              <a:t>legal duty to report potential victims of trafficking </a:t>
            </a:r>
            <a:r>
              <a:rPr lang="en-GB" dirty="0"/>
              <a:t>to the National Crime Agency (NCA) to build a clearer picture of the nature of this hidden crime.</a:t>
            </a:r>
          </a:p>
          <a:p>
            <a:endParaRPr lang="en-GB" dirty="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C7271448-5EA3-49BE-A668-5CB34126AC06}" type="slidenum">
              <a:rPr lang="en-GB">
                <a:solidFill>
                  <a:prstClr val="black"/>
                </a:solidFill>
              </a:rPr>
              <a:pPr>
                <a:defRPr/>
              </a:pPr>
              <a:t>43</a:t>
            </a:fld>
            <a:endParaRPr lang="en-GB" dirty="0">
              <a:solidFill>
                <a:prstClr val="black"/>
              </a:solidFill>
            </a:endParaRPr>
          </a:p>
        </p:txBody>
      </p:sp>
    </p:spTree>
    <p:extLst>
      <p:ext uri="{BB962C8B-B14F-4D97-AF65-F5344CB8AC3E}">
        <p14:creationId xmlns:p14="http://schemas.microsoft.com/office/powerpoint/2010/main" val="21755989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relates to section</a:t>
            </a:r>
            <a:r>
              <a:rPr lang="en-GB" baseline="0" dirty="0"/>
              <a:t> 45 of the Modern Slavery Act 2015 </a:t>
            </a:r>
            <a:endParaRPr lang="en-GB" dirty="0"/>
          </a:p>
        </p:txBody>
      </p:sp>
      <p:sp>
        <p:nvSpPr>
          <p:cNvPr id="4" name="Slide Number Placeholder 3"/>
          <p:cNvSpPr>
            <a:spLocks noGrp="1"/>
          </p:cNvSpPr>
          <p:nvPr>
            <p:ph type="sldNum" sz="quarter" idx="10"/>
          </p:nvPr>
        </p:nvSpPr>
        <p:spPr/>
        <p:txBody>
          <a:bodyPr/>
          <a:lstStyle/>
          <a:p>
            <a:pPr>
              <a:defRPr/>
            </a:pPr>
            <a:fld id="{4D04705D-4B41-4D6C-A6FC-97321D08A64A}" type="slidenum">
              <a:rPr lang="en-GB" smtClean="0"/>
              <a:pPr>
                <a:defRPr/>
              </a:pPr>
              <a:t>44</a:t>
            </a:fld>
            <a:endParaRPr lang="en-GB"/>
          </a:p>
        </p:txBody>
      </p:sp>
    </p:spTree>
    <p:extLst>
      <p:ext uri="{BB962C8B-B14F-4D97-AF65-F5344CB8AC3E}">
        <p14:creationId xmlns:p14="http://schemas.microsoft.com/office/powerpoint/2010/main" val="6392570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Overview of section 45 of the Modern Slavery Act 2015</a:t>
            </a:r>
          </a:p>
        </p:txBody>
      </p:sp>
      <p:sp>
        <p:nvSpPr>
          <p:cNvPr id="4" name="Slide Number Placeholder 3"/>
          <p:cNvSpPr>
            <a:spLocks noGrp="1"/>
          </p:cNvSpPr>
          <p:nvPr>
            <p:ph type="sldNum" sz="quarter" idx="10"/>
          </p:nvPr>
        </p:nvSpPr>
        <p:spPr/>
        <p:txBody>
          <a:bodyPr/>
          <a:lstStyle/>
          <a:p>
            <a:pPr>
              <a:defRPr/>
            </a:pPr>
            <a:fld id="{4D04705D-4B41-4D6C-A6FC-97321D08A64A}" type="slidenum">
              <a:rPr lang="en-GB" smtClean="0"/>
              <a:pPr>
                <a:defRPr/>
              </a:pPr>
              <a:t>45</a:t>
            </a:fld>
            <a:endParaRPr lang="en-GB"/>
          </a:p>
        </p:txBody>
      </p:sp>
    </p:spTree>
    <p:extLst>
      <p:ext uri="{BB962C8B-B14F-4D97-AF65-F5344CB8AC3E}">
        <p14:creationId xmlns:p14="http://schemas.microsoft.com/office/powerpoint/2010/main" val="4911100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human trafficking offences are classed as “lifestyle offences” and the court may use it’s powers under the proceeds of crime act 2002 to restrain and confiscate the value of a defendants criminal assets.</a:t>
            </a:r>
          </a:p>
          <a:p>
            <a:r>
              <a:rPr lang="en-GB" dirty="0"/>
              <a:t>You should also consider money laundering charges.</a:t>
            </a:r>
          </a:p>
          <a:p>
            <a:r>
              <a:rPr lang="en-GB" dirty="0"/>
              <a:t>Make sure that a financial</a:t>
            </a:r>
            <a:r>
              <a:rPr lang="en-GB" baseline="0" dirty="0"/>
              <a:t> investigator is appointed to examine the defendants bank accounts and assets.</a:t>
            </a:r>
          </a:p>
          <a:p>
            <a:r>
              <a:rPr lang="en-GB" dirty="0"/>
              <a:t>The court assumes that all assets acquired in the previous 6 years are the proceeds of crime and are available to be confiscated.</a:t>
            </a:r>
          </a:p>
          <a:p>
            <a:r>
              <a:rPr lang="en-GB" dirty="0"/>
              <a:t>In ALL cases consider a referral</a:t>
            </a:r>
            <a:r>
              <a:rPr lang="en-GB" baseline="0" dirty="0"/>
              <a:t> to the HMRC.</a:t>
            </a:r>
          </a:p>
          <a:p>
            <a:r>
              <a:rPr lang="en-GB" baseline="0" dirty="0"/>
              <a:t>It is also important to carefully consider the acceptance of pleas.</a:t>
            </a:r>
            <a:endParaRPr lang="en-GB" dirty="0"/>
          </a:p>
        </p:txBody>
      </p:sp>
      <p:sp>
        <p:nvSpPr>
          <p:cNvPr id="4" name="Slide Number Placeholder 3"/>
          <p:cNvSpPr>
            <a:spLocks noGrp="1"/>
          </p:cNvSpPr>
          <p:nvPr>
            <p:ph type="sldNum" sz="quarter" idx="10"/>
          </p:nvPr>
        </p:nvSpPr>
        <p:spPr/>
        <p:txBody>
          <a:bodyPr/>
          <a:lstStyle/>
          <a:p>
            <a:pPr>
              <a:defRPr/>
            </a:pPr>
            <a:fld id="{4D04705D-4B41-4D6C-A6FC-97321D08A64A}" type="slidenum">
              <a:rPr lang="en-GB" smtClean="0"/>
              <a:pPr>
                <a:defRPr/>
              </a:pPr>
              <a:t>47</a:t>
            </a:fld>
            <a:endParaRPr lang="en-GB"/>
          </a:p>
        </p:txBody>
      </p:sp>
    </p:spTree>
    <p:extLst>
      <p:ext uri="{BB962C8B-B14F-4D97-AF65-F5344CB8AC3E}">
        <p14:creationId xmlns:p14="http://schemas.microsoft.com/office/powerpoint/2010/main" val="2030538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992917-4BE2-4F48-B8E6-FCBC24F62D47}" type="slidenum">
              <a:rPr lang="en-GB"/>
              <a:pPr fontAlgn="base">
                <a:spcBef>
                  <a:spcPct val="0"/>
                </a:spcBef>
                <a:spcAft>
                  <a:spcPct val="0"/>
                </a:spcAft>
                <a:defRPr/>
              </a:pPr>
              <a:t>4</a:t>
            </a:fld>
            <a:endParaRPr lang="en-GB" dirty="0"/>
          </a:p>
        </p:txBody>
      </p:sp>
      <p:sp>
        <p:nvSpPr>
          <p:cNvPr id="21506" name="Rectangle 2"/>
          <p:cNvSpPr>
            <a:spLocks noGrp="1" noRot="1" noChangeAspect="1" noChangeArrowheads="1" noTextEdit="1"/>
          </p:cNvSpPr>
          <p:nvPr>
            <p:ph type="sldImg"/>
          </p:nvPr>
        </p:nvSpPr>
        <p:spPr bwMode="auto">
          <a:xfrm>
            <a:off x="914400" y="746125"/>
            <a:ext cx="4965700" cy="3724275"/>
          </a:xfrm>
          <a:noFill/>
          <a:ln>
            <a:solidFill>
              <a:srgbClr val="000000"/>
            </a:solidFill>
            <a:miter lim="800000"/>
            <a:headEnd/>
            <a:tailEnd/>
          </a:ln>
        </p:spPr>
      </p:sp>
      <p:sp>
        <p:nvSpPr>
          <p:cNvPr id="21507" name="Rectangle 3"/>
          <p:cNvSpPr>
            <a:spLocks noGrp="1" noChangeArrowheads="1"/>
          </p:cNvSpPr>
          <p:nvPr>
            <p:ph type="body" idx="1"/>
          </p:nvPr>
        </p:nvSpPr>
        <p:spPr bwMode="auto">
          <a:xfrm>
            <a:off x="678974" y="4964906"/>
            <a:ext cx="5431790" cy="4220171"/>
          </a:xfrm>
          <a:noFill/>
        </p:spPr>
        <p:txBody>
          <a:bodyPr wrap="square" numCol="1" anchor="t" anchorCtr="0" compatLnSpc="1">
            <a:prstTxWarp prst="textNoShape">
              <a:avLst/>
            </a:prstTxWarp>
          </a:bodyPr>
          <a:lstStyle/>
          <a:p>
            <a:pPr algn="just" eaLnBrk="1" hangingPunct="1">
              <a:spcBef>
                <a:spcPct val="0"/>
              </a:spcBef>
            </a:pPr>
            <a:endParaRPr lang="en-GB" dirty="0">
              <a:solidFill>
                <a:srgbClr val="000000"/>
              </a:solidFill>
              <a:latin typeface="Arial" charset="0"/>
              <a:cs typeface="Times New Roman" pitchFamily="18" charset="0"/>
            </a:endParaRPr>
          </a:p>
        </p:txBody>
      </p:sp>
    </p:spTree>
    <p:extLst>
      <p:ext uri="{BB962C8B-B14F-4D97-AF65-F5344CB8AC3E}">
        <p14:creationId xmlns:p14="http://schemas.microsoft.com/office/powerpoint/2010/main" val="8459469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ltLang="en-US" sz="1200" dirty="0"/>
              <a:t>Worked in this area since 1995 – first service Street and Lanes Bradford</a:t>
            </a:r>
          </a:p>
          <a:p>
            <a:pPr marL="171450" indent="-171450">
              <a:buFont typeface="Arial" panose="020B0604020202020204" pitchFamily="34" charset="0"/>
              <a:buChar char="•"/>
            </a:pPr>
            <a:r>
              <a:rPr lang="en-GB" altLang="en-US" sz="1200" dirty="0"/>
              <a:t>Successful in raising public, political and professional awareness of sexual exploitation</a:t>
            </a:r>
          </a:p>
          <a:p>
            <a:pPr marL="171450" indent="-171450">
              <a:buFont typeface="Arial" panose="020B0604020202020204" pitchFamily="34" charset="0"/>
              <a:buChar char="•"/>
            </a:pPr>
            <a:r>
              <a:rPr lang="en-GB" altLang="en-US" sz="1200" dirty="0"/>
              <a:t>Barnardo’s has sought to influence policy and practice and to develop effective inter agency approaches to service provision for young people</a:t>
            </a:r>
          </a:p>
          <a:p>
            <a:pPr marL="171450" indent="-171450">
              <a:buFont typeface="Arial" panose="020B0604020202020204" pitchFamily="34" charset="0"/>
              <a:buChar char="•"/>
            </a:pPr>
            <a:r>
              <a:rPr lang="en-GB" altLang="en-US" sz="1200" dirty="0"/>
              <a:t>Instrumental in redefining the issue as one of child abuse rather than juvenile prostitution</a:t>
            </a:r>
          </a:p>
          <a:p>
            <a:endParaRPr lang="en-GB" sz="1200" dirty="0"/>
          </a:p>
          <a:p>
            <a:r>
              <a:rPr lang="en-GB" sz="1200" dirty="0"/>
              <a:t>Trainers to note: </a:t>
            </a:r>
          </a:p>
          <a:p>
            <a:endParaRPr lang="en-GB" sz="1200" dirty="0"/>
          </a:p>
          <a:p>
            <a:r>
              <a:rPr lang="en-GB" dirty="0"/>
              <a:t>Localise this for relevant local providers’ practice and procedures </a:t>
            </a:r>
          </a:p>
        </p:txBody>
      </p:sp>
      <p:sp>
        <p:nvSpPr>
          <p:cNvPr id="4" name="Slide Number Placeholder 3"/>
          <p:cNvSpPr>
            <a:spLocks noGrp="1"/>
          </p:cNvSpPr>
          <p:nvPr>
            <p:ph type="sldNum" sz="quarter" idx="10"/>
          </p:nvPr>
        </p:nvSpPr>
        <p:spPr/>
        <p:txBody>
          <a:bodyPr/>
          <a:lstStyle/>
          <a:p>
            <a:pPr>
              <a:defRPr/>
            </a:pPr>
            <a:fld id="{4D04705D-4B41-4D6C-A6FC-97321D08A64A}" type="slidenum">
              <a:rPr lang="en-GB" smtClean="0"/>
              <a:pPr>
                <a:defRPr/>
              </a:pPr>
              <a:t>48</a:t>
            </a:fld>
            <a:endParaRPr lang="en-GB"/>
          </a:p>
        </p:txBody>
      </p:sp>
    </p:spTree>
    <p:extLst>
      <p:ext uri="{BB962C8B-B14F-4D97-AF65-F5344CB8AC3E}">
        <p14:creationId xmlns:p14="http://schemas.microsoft.com/office/powerpoint/2010/main" val="18074135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sz="1200" dirty="0"/>
              <a:t>There are occasions when birth parents smuggle their children into the United Kingdom for a variety of reasons &amp; inadvertently subject their children to traffickers who agree to the contract with a child’s birth parents but whose intention is to exploit. The adult in this scenario may be a distant relative or friend of the family.</a:t>
            </a: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sz="1200" dirty="0"/>
              <a:t>“There can be no excuse or justification for failing to take adequate steps to protect a vulnerable child, simply because that child’s cultural background would make the necessary action somehow inappropriate”. Lord Laming, 2003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alt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sz="1200" b="1" dirty="0"/>
              <a:t>EMTAS </a:t>
            </a:r>
            <a:r>
              <a:rPr lang="en-GB" altLang="en-US" sz="1200" b="1" dirty="0" err="1"/>
              <a:t>handout</a:t>
            </a:r>
            <a:r>
              <a:rPr lang="en-GB" altLang="en-US" sz="1200" b="1" dirty="0"/>
              <a:t> in their packs showing some of the disclosures from education during a couple of training sessions.</a:t>
            </a:r>
          </a:p>
          <a:p>
            <a:endParaRPr lang="en-GB" dirty="0"/>
          </a:p>
        </p:txBody>
      </p:sp>
      <p:sp>
        <p:nvSpPr>
          <p:cNvPr id="4" name="Slide Number Placeholder 3"/>
          <p:cNvSpPr>
            <a:spLocks noGrp="1"/>
          </p:cNvSpPr>
          <p:nvPr>
            <p:ph type="sldNum" sz="quarter" idx="10"/>
          </p:nvPr>
        </p:nvSpPr>
        <p:spPr/>
        <p:txBody>
          <a:bodyPr/>
          <a:lstStyle/>
          <a:p>
            <a:pPr>
              <a:defRPr/>
            </a:pPr>
            <a:fld id="{4D04705D-4B41-4D6C-A6FC-97321D08A64A}" type="slidenum">
              <a:rPr lang="en-GB" smtClean="0"/>
              <a:pPr>
                <a:defRPr/>
              </a:pPr>
              <a:t>49</a:t>
            </a:fld>
            <a:endParaRPr lang="en-GB"/>
          </a:p>
        </p:txBody>
      </p:sp>
    </p:spTree>
    <p:extLst>
      <p:ext uri="{BB962C8B-B14F-4D97-AF65-F5344CB8AC3E}">
        <p14:creationId xmlns:p14="http://schemas.microsoft.com/office/powerpoint/2010/main" val="14435101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250" y="744538"/>
            <a:ext cx="4567238" cy="3427412"/>
          </a:xfrm>
        </p:spPr>
      </p:sp>
      <p:sp>
        <p:nvSpPr>
          <p:cNvPr id="3" name="Notes Placeholder 2"/>
          <p:cNvSpPr>
            <a:spLocks noGrp="1"/>
          </p:cNvSpPr>
          <p:nvPr>
            <p:ph type="body" idx="1"/>
          </p:nvPr>
        </p:nvSpPr>
        <p:spPr>
          <a:xfrm>
            <a:off x="805607" y="4460769"/>
            <a:ext cx="5322371" cy="4969348"/>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sz="1200" dirty="0"/>
              <a:t>Young people may have no identifying information on them, their documents may be false or they may have been told to lie about their age to evade attention from the authorities. Some victims may claim to be adults when they are in fact under 18 years of age. </a:t>
            </a: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sz="1200" dirty="0"/>
              <a:t>Those over 18 may well </a:t>
            </a:r>
            <a:r>
              <a:rPr lang="en-GB" altLang="en-US" dirty="0"/>
              <a:t> </a:t>
            </a:r>
            <a:r>
              <a:rPr lang="en-GB" altLang="en-US" sz="1200" dirty="0"/>
              <a:t>say they are children so they will be put in foster</a:t>
            </a:r>
            <a:r>
              <a:rPr lang="en-GB" altLang="en-US" sz="1200" baseline="0" dirty="0"/>
              <a:t> care or a children’s home from which they can abscond easily &amp; disappear rather than be put in jail.</a:t>
            </a: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sz="1200" baseline="0" dirty="0"/>
              <a:t>It is imperative that an age assessment is carried out ASAP</a:t>
            </a:r>
            <a:endParaRPr lang="en-GB" altLang="en-US" sz="1200" dirty="0"/>
          </a:p>
          <a:p>
            <a:endParaRPr lang="en-GB" dirty="0"/>
          </a:p>
          <a:p>
            <a:r>
              <a:rPr lang="en-GB" altLang="en-US" dirty="0"/>
              <a:t>Where there is uncertainty about a suspected victim's age, Children's Services will be responsible for assessing their age. The Local Authority in whose area the victim has been recovered will have responsibility for the care of the child as required by the Children Act 1989. </a:t>
            </a:r>
          </a:p>
          <a:p>
            <a:r>
              <a:rPr lang="en-GB" altLang="en-US" dirty="0"/>
              <a:t>Where a person is brought before any court and it appears that they are a child or young person, it is the responsibility of the court to make due enquiry as to their age. Under section 99 Children and Young Persons Act 1933 and section 150 Magistrates' Courts Act 1980 the age presumed or declared by the court is then regarded to be their true age. </a:t>
            </a:r>
          </a:p>
          <a:p>
            <a:r>
              <a:rPr lang="en-GB" altLang="en-US" dirty="0"/>
              <a:t>An age assessment MUST be carried out by an experienced trained social worker.</a:t>
            </a:r>
          </a:p>
          <a:p>
            <a:endParaRPr lang="en-GB" altLang="en-US" dirty="0"/>
          </a:p>
          <a:p>
            <a:r>
              <a:rPr lang="en-GB" altLang="en-US" b="1" u="sng" dirty="0"/>
              <a:t>Assessing age </a:t>
            </a:r>
            <a:r>
              <a:rPr lang="en-GB" altLang="en-US" b="1" u="sng" dirty="0" err="1"/>
              <a:t>handout</a:t>
            </a:r>
            <a:r>
              <a:rPr lang="en-GB" altLang="en-US" b="1" u="sng" dirty="0"/>
              <a:t> in their packs.</a:t>
            </a:r>
          </a:p>
          <a:p>
            <a:endParaRPr lang="en-GB" dirty="0"/>
          </a:p>
        </p:txBody>
      </p:sp>
      <p:sp>
        <p:nvSpPr>
          <p:cNvPr id="4" name="Slide Number Placeholder 3"/>
          <p:cNvSpPr>
            <a:spLocks noGrp="1"/>
          </p:cNvSpPr>
          <p:nvPr>
            <p:ph type="sldNum" sz="quarter" idx="10"/>
          </p:nvPr>
        </p:nvSpPr>
        <p:spPr/>
        <p:txBody>
          <a:bodyPr/>
          <a:lstStyle/>
          <a:p>
            <a:pPr>
              <a:defRPr/>
            </a:pPr>
            <a:fld id="{4D04705D-4B41-4D6C-A6FC-97321D08A64A}" type="slidenum">
              <a:rPr lang="en-GB" smtClean="0"/>
              <a:pPr>
                <a:defRPr/>
              </a:pPr>
              <a:t>50</a:t>
            </a:fld>
            <a:endParaRPr lang="en-GB"/>
          </a:p>
        </p:txBody>
      </p:sp>
    </p:spTree>
    <p:extLst>
      <p:ext uri="{BB962C8B-B14F-4D97-AF65-F5344CB8AC3E}">
        <p14:creationId xmlns:p14="http://schemas.microsoft.com/office/powerpoint/2010/main" val="29722703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agencies at present who are able to assist in tracing families</a:t>
            </a:r>
          </a:p>
        </p:txBody>
      </p:sp>
      <p:sp>
        <p:nvSpPr>
          <p:cNvPr id="4" name="Slide Number Placeholder 3"/>
          <p:cNvSpPr>
            <a:spLocks noGrp="1"/>
          </p:cNvSpPr>
          <p:nvPr>
            <p:ph type="sldNum" sz="quarter" idx="10"/>
          </p:nvPr>
        </p:nvSpPr>
        <p:spPr/>
        <p:txBody>
          <a:bodyPr/>
          <a:lstStyle/>
          <a:p>
            <a:pPr>
              <a:defRPr/>
            </a:pPr>
            <a:fld id="{4D04705D-4B41-4D6C-A6FC-97321D08A64A}" type="slidenum">
              <a:rPr lang="en-GB" smtClean="0"/>
              <a:pPr>
                <a:defRPr/>
              </a:pPr>
              <a:t>51</a:t>
            </a:fld>
            <a:endParaRPr lang="en-GB"/>
          </a:p>
        </p:txBody>
      </p:sp>
    </p:spTree>
    <p:extLst>
      <p:ext uri="{BB962C8B-B14F-4D97-AF65-F5344CB8AC3E}">
        <p14:creationId xmlns:p14="http://schemas.microsoft.com/office/powerpoint/2010/main" val="10379047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8974" y="4716662"/>
            <a:ext cx="5431790" cy="4928764"/>
          </a:xfrm>
        </p:spPr>
        <p:txBody>
          <a:bodyPr/>
          <a:lstStyle/>
          <a:p>
            <a:r>
              <a:rPr lang="en-GB" dirty="0"/>
              <a:t>This is a 20minutes </a:t>
            </a:r>
            <a:r>
              <a:rPr lang="en-GB" dirty="0" err="1"/>
              <a:t>dvd</a:t>
            </a:r>
            <a:r>
              <a:rPr lang="en-GB" dirty="0"/>
              <a:t> ( other DVDs can also be</a:t>
            </a:r>
            <a:r>
              <a:rPr lang="en-GB" baseline="0" dirty="0"/>
              <a:t> used). </a:t>
            </a:r>
            <a:endParaRPr lang="en-GB" dirty="0"/>
          </a:p>
          <a:p>
            <a:endParaRPr lang="en-GB" dirty="0"/>
          </a:p>
          <a:p>
            <a:r>
              <a:rPr lang="en-GB" dirty="0"/>
              <a:t>The </a:t>
            </a:r>
            <a:r>
              <a:rPr lang="en-GB" dirty="0" err="1"/>
              <a:t>dvd</a:t>
            </a:r>
            <a:r>
              <a:rPr lang="en-GB" dirty="0"/>
              <a:t> shows how easy it is for a person to be led in to situation they don’t comprehend or recognise as exploitative.</a:t>
            </a:r>
          </a:p>
          <a:p>
            <a:endParaRPr lang="en-GB" dirty="0"/>
          </a:p>
          <a:p>
            <a:r>
              <a:rPr lang="en-GB" dirty="0"/>
              <a:t>While this </a:t>
            </a:r>
            <a:r>
              <a:rPr lang="en-GB" dirty="0" err="1"/>
              <a:t>dvd</a:t>
            </a:r>
            <a:r>
              <a:rPr lang="en-GB" dirty="0"/>
              <a:t> depicts a young girl it is imperative to stress that boys are also vulnerable to this &amp; adults too.</a:t>
            </a:r>
          </a:p>
          <a:p>
            <a:endParaRPr lang="en-GB" dirty="0"/>
          </a:p>
          <a:p>
            <a:r>
              <a:rPr lang="en-GB" dirty="0"/>
              <a:t>Current</a:t>
            </a:r>
            <a:r>
              <a:rPr lang="en-GB" baseline="0" dirty="0"/>
              <a:t> trends from </a:t>
            </a:r>
            <a:r>
              <a:rPr lang="en-GB" baseline="0" dirty="0" err="1"/>
              <a:t>Barnardos</a:t>
            </a:r>
            <a:r>
              <a:rPr lang="en-GB" baseline="0" dirty="0"/>
              <a:t>:</a:t>
            </a:r>
          </a:p>
          <a:p>
            <a:pPr marL="171450" indent="-171450">
              <a:buFont typeface="Arial" panose="020B0604020202020204" pitchFamily="34" charset="0"/>
              <a:buChar char="•"/>
            </a:pPr>
            <a:r>
              <a:rPr lang="en-GB" altLang="en-US" sz="1200" dirty="0"/>
              <a:t>Peer led exploitation</a:t>
            </a:r>
          </a:p>
          <a:p>
            <a:pPr marL="171450" indent="-171450">
              <a:buFont typeface="Arial" panose="020B0604020202020204" pitchFamily="34" charset="0"/>
              <a:buChar char="•"/>
            </a:pPr>
            <a:r>
              <a:rPr lang="en-GB" altLang="en-US" sz="1200" dirty="0"/>
              <a:t>Use of technology</a:t>
            </a:r>
          </a:p>
          <a:p>
            <a:pPr marL="171450" indent="-171450">
              <a:buFont typeface="Arial" panose="020B0604020202020204" pitchFamily="34" charset="0"/>
              <a:buChar char="•"/>
            </a:pPr>
            <a:r>
              <a:rPr lang="en-GB" altLang="en-US" sz="1200" dirty="0"/>
              <a:t>Organised exploitation</a:t>
            </a:r>
          </a:p>
          <a:p>
            <a:pPr marL="171450" indent="-171450">
              <a:buFont typeface="Arial" panose="020B0604020202020204" pitchFamily="34" charset="0"/>
              <a:buChar char="•"/>
            </a:pPr>
            <a:r>
              <a:rPr lang="en-GB" altLang="en-US" sz="1200" dirty="0"/>
              <a:t>Internal trafficking</a:t>
            </a:r>
          </a:p>
          <a:p>
            <a:pPr marL="171450" indent="-171450">
              <a:buFont typeface="Arial" panose="020B0604020202020204" pitchFamily="34" charset="0"/>
              <a:buChar char="•"/>
            </a:pPr>
            <a:r>
              <a:rPr lang="en-GB" altLang="en-US" sz="1200" dirty="0"/>
              <a:t>Older boyfriend/’</a:t>
            </a:r>
            <a:r>
              <a:rPr lang="en-GB" altLang="en-US" sz="1200" dirty="0" err="1"/>
              <a:t>Loverboy</a:t>
            </a:r>
            <a:r>
              <a:rPr lang="en-GB" altLang="en-US" sz="1200" dirty="0"/>
              <a:t> model’</a:t>
            </a:r>
          </a:p>
          <a:p>
            <a:pPr marL="171450" indent="-171450">
              <a:buFont typeface="Arial" panose="020B0604020202020204" pitchFamily="34" charset="0"/>
              <a:buChar char="•"/>
            </a:pPr>
            <a:r>
              <a:rPr lang="en-GB" altLang="en-US" sz="1200" dirty="0"/>
              <a:t>Informal economies</a:t>
            </a:r>
          </a:p>
          <a:p>
            <a:pPr marL="171450" indent="-171450">
              <a:buFont typeface="Arial" panose="020B0604020202020204" pitchFamily="34" charset="0"/>
              <a:buChar char="•"/>
            </a:pPr>
            <a:r>
              <a:rPr lang="en-GB" altLang="en-US" sz="1200" dirty="0"/>
              <a:t>Survival sex</a:t>
            </a:r>
          </a:p>
          <a:p>
            <a:pPr marL="171450" indent="-171450">
              <a:buFont typeface="Arial" panose="020B0604020202020204" pitchFamily="34" charset="0"/>
              <a:buChar char="•"/>
            </a:pPr>
            <a:r>
              <a:rPr lang="en-GB" altLang="en-US" sz="1200" dirty="0"/>
              <a:t>Party scene</a:t>
            </a:r>
          </a:p>
          <a:p>
            <a:pPr marL="171450" indent="-171450">
              <a:buFont typeface="Arial" panose="020B0604020202020204" pitchFamily="34" charset="0"/>
              <a:buChar char="•"/>
            </a:pPr>
            <a:r>
              <a:rPr lang="en-GB" altLang="en-US" sz="1200" dirty="0"/>
              <a:t>Identity</a:t>
            </a:r>
          </a:p>
          <a:p>
            <a:pPr marL="171450" indent="-171450">
              <a:buFont typeface="Arial" panose="020B0604020202020204" pitchFamily="34" charset="0"/>
              <a:buChar char="•"/>
            </a:pPr>
            <a:r>
              <a:rPr lang="en-GB" altLang="en-US" sz="1200" dirty="0"/>
              <a:t>Commodity</a:t>
            </a:r>
            <a:endParaRPr lang="en-US" altLang="en-US" sz="1200" dirty="0"/>
          </a:p>
          <a:p>
            <a:endParaRPr lang="en-GB" dirty="0"/>
          </a:p>
        </p:txBody>
      </p:sp>
      <p:sp>
        <p:nvSpPr>
          <p:cNvPr id="4" name="Slide Number Placeholder 3"/>
          <p:cNvSpPr>
            <a:spLocks noGrp="1"/>
          </p:cNvSpPr>
          <p:nvPr>
            <p:ph type="sldNum" sz="quarter" idx="10"/>
          </p:nvPr>
        </p:nvSpPr>
        <p:spPr/>
        <p:txBody>
          <a:bodyPr/>
          <a:lstStyle/>
          <a:p>
            <a:pPr>
              <a:defRPr/>
            </a:pPr>
            <a:fld id="{4D04705D-4B41-4D6C-A6FC-97321D08A64A}" type="slidenum">
              <a:rPr lang="en-GB" smtClean="0"/>
              <a:pPr>
                <a:defRPr/>
              </a:pPr>
              <a:t>52</a:t>
            </a:fld>
            <a:endParaRPr lang="en-GB"/>
          </a:p>
        </p:txBody>
      </p:sp>
    </p:spTree>
    <p:extLst>
      <p:ext uri="{BB962C8B-B14F-4D97-AF65-F5344CB8AC3E}">
        <p14:creationId xmlns:p14="http://schemas.microsoft.com/office/powerpoint/2010/main" val="40006071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D04705D-4B41-4D6C-A6FC-97321D08A64A}" type="slidenum">
              <a:rPr lang="en-GB" smtClean="0"/>
              <a:pPr>
                <a:defRPr/>
              </a:pPr>
              <a:t>53</a:t>
            </a:fld>
            <a:endParaRPr lang="en-GB"/>
          </a:p>
        </p:txBody>
      </p:sp>
    </p:spTree>
    <p:extLst>
      <p:ext uri="{BB962C8B-B14F-4D97-AF65-F5344CB8AC3E}">
        <p14:creationId xmlns:p14="http://schemas.microsoft.com/office/powerpoint/2010/main" val="7334143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will discuss consent next</a:t>
            </a:r>
          </a:p>
          <a:p>
            <a:endParaRPr lang="en-GB" dirty="0"/>
          </a:p>
          <a:p>
            <a:r>
              <a:rPr lang="en-GB" dirty="0"/>
              <a:t>Your SPOC to refer to should be twofold – your safeguarding officer within your organisation &amp; your trafficking Police SPOC in your Area</a:t>
            </a:r>
          </a:p>
          <a:p>
            <a:endParaRPr lang="en-GB" dirty="0"/>
          </a:p>
          <a:p>
            <a:r>
              <a:rPr lang="en-GB" dirty="0"/>
              <a:t>Please ensure that YOU have told BOTH SPOCs, don’t assume that someone else will have done it.</a:t>
            </a: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4D04705D-4B41-4D6C-A6FC-97321D08A64A}" type="slidenum">
              <a:rPr lang="en-GB" smtClean="0"/>
              <a:pPr>
                <a:defRPr/>
              </a:pPr>
              <a:t>54</a:t>
            </a:fld>
            <a:endParaRPr lang="en-GB"/>
          </a:p>
        </p:txBody>
      </p:sp>
    </p:spTree>
    <p:extLst>
      <p:ext uri="{BB962C8B-B14F-4D97-AF65-F5344CB8AC3E}">
        <p14:creationId xmlns:p14="http://schemas.microsoft.com/office/powerpoint/2010/main" val="25792113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1" indent="-34290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a:t>Individual accompanying person may be trafficker posing as spouse, other family member or employer.</a:t>
            </a:r>
          </a:p>
          <a:p>
            <a:pPr marL="342900" indent="-342900" eaLnBrk="1" hangingPunct="1">
              <a:lnSpc>
                <a:spcPct val="80000"/>
              </a:lnSpc>
              <a:buSzPct val="80000"/>
              <a:buFont typeface="Arial" pitchFamily="34" charset="0"/>
              <a:buChar char="•"/>
            </a:pPr>
            <a:r>
              <a:rPr lang="en-US" dirty="0"/>
              <a:t>Reassure them about confidentiality </a:t>
            </a:r>
          </a:p>
          <a:p>
            <a:pPr marL="342900" marR="0" lvl="1" indent="-342900" algn="l" defTabSz="914400" rtl="0" eaLnBrk="1" fontAlgn="base" latinLnBrk="0" hangingPunct="1">
              <a:lnSpc>
                <a:spcPct val="80000"/>
              </a:lnSpc>
              <a:spcBef>
                <a:spcPct val="30000"/>
              </a:spcBef>
              <a:spcAft>
                <a:spcPct val="0"/>
              </a:spcAft>
              <a:buClrTx/>
              <a:buSzPct val="80000"/>
              <a:buFont typeface="Arial" pitchFamily="34" charset="0"/>
              <a:buChar char="•"/>
              <a:tabLst/>
              <a:defRPr/>
            </a:pPr>
            <a:r>
              <a:rPr lang="en-US" dirty="0"/>
              <a:t>Do not let concerns you may have about challenging cultural beliefs stand in the way of assessing safety, especially of a child (lesson from serious</a:t>
            </a:r>
            <a:r>
              <a:rPr lang="en-US" baseline="0" dirty="0"/>
              <a:t> case reviews)</a:t>
            </a:r>
            <a:endParaRPr lang="en-US" dirty="0"/>
          </a:p>
          <a:p>
            <a:pPr marL="342900" marR="0" indent="-342900" algn="l" defTabSz="914400" rtl="0" eaLnBrk="1" fontAlgn="base" latinLnBrk="0" hangingPunct="1">
              <a:lnSpc>
                <a:spcPct val="80000"/>
              </a:lnSpc>
              <a:spcBef>
                <a:spcPct val="30000"/>
              </a:spcBef>
              <a:spcAft>
                <a:spcPct val="0"/>
              </a:spcAft>
              <a:buClrTx/>
              <a:buSzPct val="80000"/>
              <a:buFont typeface="Arial" pitchFamily="34" charset="0"/>
              <a:buChar char="•"/>
              <a:tabLst/>
              <a:defRPr/>
            </a:pPr>
            <a:r>
              <a:rPr lang="en-US" dirty="0"/>
              <a:t>Try to find out more about the situation but be careful not to use leading questions: Use TED (as with safeguarding) Tell me…., Explain to me….., Describe to me….</a:t>
            </a:r>
          </a:p>
          <a:p>
            <a:pPr marL="342900" marR="0" indent="-342900" algn="l" defTabSz="914400" rtl="0" eaLnBrk="1" fontAlgn="base" latinLnBrk="0" hangingPunct="1">
              <a:lnSpc>
                <a:spcPct val="80000"/>
              </a:lnSpc>
              <a:spcBef>
                <a:spcPct val="30000"/>
              </a:spcBef>
              <a:spcAft>
                <a:spcPct val="0"/>
              </a:spcAft>
              <a:buClrTx/>
              <a:buSzPct val="80000"/>
              <a:buFont typeface="Arial" pitchFamily="34" charset="0"/>
              <a:buChar char="•"/>
              <a:tabLst/>
              <a:defRPr/>
            </a:pPr>
            <a:r>
              <a:rPr lang="en-US" dirty="0"/>
              <a:t>Ensure that you use the words – “I think this person has been trafficked” or I think this person is a victim of human trafficking”</a:t>
            </a:r>
          </a:p>
          <a:p>
            <a:pPr marL="457200" lvl="1" indent="0" eaLnBrk="1" hangingPunct="1">
              <a:lnSpc>
                <a:spcPct val="80000"/>
              </a:lnSpc>
              <a:buSzPct val="80000"/>
              <a:buFont typeface="Arial" pitchFamily="34" charset="0"/>
              <a:buNone/>
            </a:pPr>
            <a:endParaRPr lang="en-US" dirty="0"/>
          </a:p>
          <a:p>
            <a:pPr marL="0" lvl="0" indent="0" eaLnBrk="1" hangingPunct="1">
              <a:lnSpc>
                <a:spcPct val="80000"/>
              </a:lnSpc>
              <a:buSzPct val="80000"/>
              <a:buFont typeface="Arial" pitchFamily="34" charset="0"/>
              <a:buNone/>
            </a:pPr>
            <a:r>
              <a:rPr lang="en-US" dirty="0"/>
              <a:t>Translation/Interpreter</a:t>
            </a:r>
            <a:r>
              <a:rPr lang="en-US" baseline="0" dirty="0"/>
              <a:t> Services:</a:t>
            </a:r>
          </a:p>
          <a:p>
            <a:pPr marL="355600" lvl="1" indent="-355600" eaLnBrk="1" hangingPunct="1">
              <a:lnSpc>
                <a:spcPct val="90000"/>
              </a:lnSpc>
              <a:buFont typeface="Arial" panose="020B0604020202020204" pitchFamily="34" charset="0"/>
              <a:buChar char="•"/>
            </a:pPr>
            <a:r>
              <a:rPr lang="en-GB" dirty="0"/>
              <a:t>Ensure that interpreters used are approved and accredited.</a:t>
            </a:r>
          </a:p>
          <a:p>
            <a:pPr marL="355600" lvl="1" indent="-355600" eaLnBrk="1" hangingPunct="1">
              <a:lnSpc>
                <a:spcPct val="90000"/>
              </a:lnSpc>
              <a:buFont typeface="Arial" panose="020B0604020202020204" pitchFamily="34" charset="0"/>
              <a:buChar char="•"/>
            </a:pPr>
            <a:r>
              <a:rPr lang="en-GB" dirty="0"/>
              <a:t>Do not use other potential victims as interpreters as they may be offenders and or influencing the potential victim.</a:t>
            </a:r>
          </a:p>
          <a:p>
            <a:pPr marL="355600" lvl="1" indent="-355600" eaLnBrk="1" hangingPunct="1">
              <a:lnSpc>
                <a:spcPct val="90000"/>
              </a:lnSpc>
              <a:buFont typeface="Arial" panose="020B0604020202020204" pitchFamily="34" charset="0"/>
              <a:buChar char="•"/>
            </a:pPr>
            <a:r>
              <a:rPr lang="en-GB" dirty="0"/>
              <a:t>Ensure the interpreter is aware of the potential traumatic nature of the case and the potential length of the investigation.</a:t>
            </a:r>
          </a:p>
          <a:p>
            <a:pPr marL="355600" lvl="1" indent="-355600" eaLnBrk="1" hangingPunct="1">
              <a:lnSpc>
                <a:spcPct val="90000"/>
              </a:lnSpc>
              <a:buFont typeface="Arial" panose="020B0604020202020204" pitchFamily="34" charset="0"/>
              <a:buChar char="•"/>
            </a:pPr>
            <a:r>
              <a:rPr lang="en-GB" dirty="0"/>
              <a:t>Consider the gender of the interpreter and potential victims.</a:t>
            </a:r>
          </a:p>
          <a:p>
            <a:pPr marL="355600" lvl="1" indent="-355600" eaLnBrk="1" hangingPunct="1">
              <a:lnSpc>
                <a:spcPct val="90000"/>
              </a:lnSpc>
              <a:buFont typeface="Arial" panose="020B0604020202020204" pitchFamily="34" charset="0"/>
              <a:buChar char="•"/>
            </a:pPr>
            <a:r>
              <a:rPr lang="en-GB" dirty="0"/>
              <a:t>Ensure conversation is accurately recorded. </a:t>
            </a:r>
          </a:p>
          <a:p>
            <a:pPr marL="355600" lvl="1" indent="-355600" eaLnBrk="1" hangingPunct="1">
              <a:lnSpc>
                <a:spcPct val="90000"/>
              </a:lnSpc>
              <a:buFont typeface="Arial" panose="020B0604020202020204" pitchFamily="34" charset="0"/>
              <a:buChar char="•"/>
            </a:pPr>
            <a:r>
              <a:rPr lang="en-GB" dirty="0"/>
              <a:t>If a telephone interpretation service is used ensure that they are making adequate records and the call is recorded </a:t>
            </a:r>
          </a:p>
          <a:p>
            <a:pPr marL="457200" lvl="1" indent="0" eaLnBrk="1" hangingPunct="1">
              <a:lnSpc>
                <a:spcPct val="80000"/>
              </a:lnSpc>
              <a:buSzPct val="80000"/>
              <a:buFont typeface="Arial" pitchFamily="34" charset="0"/>
              <a:buNone/>
            </a:pPr>
            <a:endParaRPr lang="en-US" sz="2400" dirty="0">
              <a:solidFill>
                <a:schemeClr val="bg2"/>
              </a:solidFill>
            </a:endParaRPr>
          </a:p>
          <a:p>
            <a:pPr marL="342900" indent="-342900" eaLnBrk="1" hangingPunct="1">
              <a:lnSpc>
                <a:spcPct val="80000"/>
              </a:lnSpc>
              <a:buSzPct val="80000"/>
              <a:buFont typeface="Arial" pitchFamily="34" charset="0"/>
              <a:buChar char="•"/>
            </a:pPr>
            <a:endParaRPr lang="en-US" sz="2400" dirty="0">
              <a:solidFill>
                <a:schemeClr val="bg2"/>
              </a:solidFill>
            </a:endParaRPr>
          </a:p>
          <a:p>
            <a:pPr marL="342900" indent="-342900" eaLnBrk="1" hangingPunct="1">
              <a:lnSpc>
                <a:spcPct val="80000"/>
              </a:lnSpc>
              <a:buSzPct val="80000"/>
              <a:buFont typeface="Arial" pitchFamily="34" charset="0"/>
              <a:buChar char="•"/>
            </a:pPr>
            <a:endParaRPr lang="en-US" sz="2400" dirty="0">
              <a:solidFill>
                <a:schemeClr val="bg2"/>
              </a:solidFill>
            </a:endParaRPr>
          </a:p>
          <a:p>
            <a:pPr eaLnBrk="1" hangingPunct="1">
              <a:lnSpc>
                <a:spcPct val="80000"/>
              </a:lnSpc>
              <a:buSzPct val="80000"/>
            </a:pPr>
            <a:endParaRPr lang="en-US" sz="2400" dirty="0">
              <a:solidFill>
                <a:schemeClr val="bg2"/>
              </a:solidFill>
            </a:endParaRP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2400" dirty="0">
              <a:solidFill>
                <a:schemeClr val="bg2"/>
              </a:solidFill>
            </a:endParaRPr>
          </a:p>
          <a:p>
            <a:endParaRPr lang="en-GB" dirty="0"/>
          </a:p>
        </p:txBody>
      </p:sp>
      <p:sp>
        <p:nvSpPr>
          <p:cNvPr id="4" name="Slide Number Placeholder 3"/>
          <p:cNvSpPr>
            <a:spLocks noGrp="1"/>
          </p:cNvSpPr>
          <p:nvPr>
            <p:ph type="sldNum" sz="quarter" idx="10"/>
          </p:nvPr>
        </p:nvSpPr>
        <p:spPr/>
        <p:txBody>
          <a:bodyPr/>
          <a:lstStyle/>
          <a:p>
            <a:pPr>
              <a:defRPr/>
            </a:pPr>
            <a:fld id="{4D04705D-4B41-4D6C-A6FC-97321D08A64A}" type="slidenum">
              <a:rPr lang="en-GB" smtClean="0"/>
              <a:pPr>
                <a:defRPr/>
              </a:pPr>
              <a:t>55</a:t>
            </a:fld>
            <a:endParaRPr lang="en-GB"/>
          </a:p>
        </p:txBody>
      </p:sp>
    </p:spTree>
    <p:extLst>
      <p:ext uri="{BB962C8B-B14F-4D97-AF65-F5344CB8AC3E}">
        <p14:creationId xmlns:p14="http://schemas.microsoft.com/office/powerpoint/2010/main" val="24539459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D04705D-4B41-4D6C-A6FC-97321D08A64A}" type="slidenum">
              <a:rPr lang="en-GB" smtClean="0"/>
              <a:pPr>
                <a:defRPr/>
              </a:pPr>
              <a:t>56</a:t>
            </a:fld>
            <a:endParaRPr lang="en-GB"/>
          </a:p>
        </p:txBody>
      </p:sp>
    </p:spTree>
    <p:extLst>
      <p:ext uri="{BB962C8B-B14F-4D97-AF65-F5344CB8AC3E}">
        <p14:creationId xmlns:p14="http://schemas.microsoft.com/office/powerpoint/2010/main" val="4109201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800" i="1" baseline="0" dirty="0">
              <a:latin typeface="Gill Sans MT" panose="020B0502020104020203" pitchFamily="34" charset="0"/>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itchFamily="34" charset="-128"/>
              </a:defRPr>
            </a:lvl1pPr>
            <a:lvl2pPr marL="742950" indent="-285750">
              <a:defRPr>
                <a:solidFill>
                  <a:schemeClr val="tx1"/>
                </a:solidFill>
                <a:latin typeface="Calibri" panose="020F0502020204030204" pitchFamily="34" charset="0"/>
                <a:ea typeface="MS PGothic" pitchFamily="34" charset="-128"/>
              </a:defRPr>
            </a:lvl2pPr>
            <a:lvl3pPr marL="1143000" indent="-228600">
              <a:defRPr>
                <a:solidFill>
                  <a:schemeClr val="tx1"/>
                </a:solidFill>
                <a:latin typeface="Calibri" panose="020F0502020204030204" pitchFamily="34" charset="0"/>
                <a:ea typeface="MS PGothic" pitchFamily="34" charset="-128"/>
              </a:defRPr>
            </a:lvl3pPr>
            <a:lvl4pPr marL="1600200" indent="-228600">
              <a:defRPr>
                <a:solidFill>
                  <a:schemeClr val="tx1"/>
                </a:solidFill>
                <a:latin typeface="Calibri" panose="020F0502020204030204" pitchFamily="34" charset="0"/>
                <a:ea typeface="MS PGothic" pitchFamily="34" charset="-128"/>
              </a:defRPr>
            </a:lvl4pPr>
            <a:lvl5pPr marL="2057400" indent="-228600">
              <a:defRPr>
                <a:solidFill>
                  <a:schemeClr val="tx1"/>
                </a:solidFill>
                <a:latin typeface="Calibri" panose="020F050202020403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itchFamily="34" charset="-128"/>
              </a:defRPr>
            </a:lvl9pPr>
          </a:lstStyle>
          <a:p>
            <a:fld id="{FBE244A9-FB7E-4B7D-8B65-69D8BC10EC1B}" type="slidenum">
              <a:rPr lang="en-GB" altLang="en-US">
                <a:solidFill>
                  <a:srgbClr val="000000"/>
                </a:solidFill>
              </a:rPr>
              <a:pPr/>
              <a:t>57</a:t>
            </a:fld>
            <a:endParaRPr lang="en-GB" altLang="en-US">
              <a:solidFill>
                <a:srgbClr val="000000"/>
              </a:solidFill>
            </a:endParaRPr>
          </a:p>
        </p:txBody>
      </p:sp>
    </p:spTree>
    <p:extLst>
      <p:ext uri="{BB962C8B-B14F-4D97-AF65-F5344CB8AC3E}">
        <p14:creationId xmlns:p14="http://schemas.microsoft.com/office/powerpoint/2010/main" val="1714865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992917-4BE2-4F48-B8E6-FCBC24F62D47}" type="slidenum">
              <a:rPr lang="en-GB"/>
              <a:pPr fontAlgn="base">
                <a:spcBef>
                  <a:spcPct val="0"/>
                </a:spcBef>
                <a:spcAft>
                  <a:spcPct val="0"/>
                </a:spcAft>
                <a:defRPr/>
              </a:pPr>
              <a:t>5</a:t>
            </a:fld>
            <a:endParaRPr lang="en-GB" dirty="0"/>
          </a:p>
        </p:txBody>
      </p:sp>
      <p:sp>
        <p:nvSpPr>
          <p:cNvPr id="21506" name="Rectangle 2"/>
          <p:cNvSpPr>
            <a:spLocks noGrp="1" noRot="1" noChangeAspect="1" noChangeArrowheads="1" noTextEdit="1"/>
          </p:cNvSpPr>
          <p:nvPr>
            <p:ph type="sldImg"/>
          </p:nvPr>
        </p:nvSpPr>
        <p:spPr bwMode="auto">
          <a:xfrm>
            <a:off x="914400" y="746125"/>
            <a:ext cx="4965700" cy="3724275"/>
          </a:xfrm>
          <a:noFill/>
          <a:ln>
            <a:solidFill>
              <a:srgbClr val="000000"/>
            </a:solidFill>
            <a:miter lim="800000"/>
            <a:headEnd/>
            <a:tailEnd/>
          </a:ln>
        </p:spPr>
      </p:sp>
      <p:sp>
        <p:nvSpPr>
          <p:cNvPr id="21507" name="Rectangle 3"/>
          <p:cNvSpPr>
            <a:spLocks noGrp="1" noChangeArrowheads="1"/>
          </p:cNvSpPr>
          <p:nvPr>
            <p:ph type="body" idx="1"/>
          </p:nvPr>
        </p:nvSpPr>
        <p:spPr bwMode="auto">
          <a:xfrm>
            <a:off x="678974" y="4964906"/>
            <a:ext cx="5431790" cy="4220171"/>
          </a:xfrm>
          <a:noFill/>
        </p:spPr>
        <p:txBody>
          <a:bodyPr wrap="square" numCol="1" anchor="t" anchorCtr="0" compatLnSpc="1">
            <a:prstTxWarp prst="textNoShape">
              <a:avLst/>
            </a:prstTxWarp>
          </a:bodyPr>
          <a:lstStyle/>
          <a:p>
            <a:pPr algn="just" eaLnBrk="1" hangingPunct="1">
              <a:spcBef>
                <a:spcPct val="0"/>
              </a:spcBef>
            </a:pPr>
            <a:endParaRPr lang="en-GB" dirty="0">
              <a:solidFill>
                <a:srgbClr val="000000"/>
              </a:solidFill>
              <a:latin typeface="Arial" charset="0"/>
              <a:cs typeface="Times New Roman" pitchFamily="18" charset="0"/>
            </a:endParaRPr>
          </a:p>
        </p:txBody>
      </p:sp>
    </p:spTree>
    <p:extLst>
      <p:ext uri="{BB962C8B-B14F-4D97-AF65-F5344CB8AC3E}">
        <p14:creationId xmlns:p14="http://schemas.microsoft.com/office/powerpoint/2010/main" val="3545315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200" i="1" baseline="0" dirty="0">
                <a:latin typeface="Gill Sans MT" panose="020B0502020104020203" pitchFamily="34" charset="0"/>
              </a:rPr>
              <a:t>The helpline was set up on 10 October 2016 and took over the number previously used by the NSPCC.  The helpline takes calls 24/7, 365 days a year from across the UK and has also taken a number of international calls.  We use translation services to speak with those who cannot speak English. </a:t>
            </a:r>
          </a:p>
          <a:p>
            <a:endParaRPr lang="en-GB" altLang="en-US" sz="1200" i="1" baseline="0" dirty="0">
              <a:latin typeface="Gill Sans MT" panose="020B0502020104020203" pitchFamily="34" charset="0"/>
            </a:endParaRPr>
          </a:p>
          <a:p>
            <a:r>
              <a:rPr lang="en-GB" altLang="en-US" sz="1200" i="1" baseline="0" dirty="0">
                <a:latin typeface="Gill Sans MT" panose="020B0502020104020203" pitchFamily="34" charset="0"/>
              </a:rPr>
              <a:t>The helpline is confidential.  If a caller doesn’t want the police or other agencies to know who they are we will anonymise any referral.  The only exception is where a child is involved or there is a risk of imminent harm to an individual.</a:t>
            </a:r>
          </a:p>
          <a:p>
            <a:endParaRPr lang="en-GB" altLang="en-US" sz="1200" i="1" baseline="0" dirty="0">
              <a:latin typeface="Gill Sans MT" panose="020B0502020104020203" pitchFamily="34" charset="0"/>
            </a:endParaRPr>
          </a:p>
          <a:p>
            <a:r>
              <a:rPr lang="en-GB" altLang="en-US" sz="1200" i="1" baseline="0" dirty="0">
                <a:latin typeface="Gill Sans MT" panose="020B0502020104020203" pitchFamily="34" charset="0"/>
              </a:rPr>
              <a:t>The Resource Centre is a hub of information and tools designed to provide access to information, advice and guidance from Unseen as well as other organisations working in the modern slavery field.  The directory of services seeks to provide a comprehensive view of services available in location and by service type.  To provide a better understanding of the type and nature of calls received, the helpline publishes regular statistics and ad-hoc reports which it shares with partners and puts onto its website</a:t>
            </a:r>
          </a:p>
          <a:p>
            <a:endParaRPr lang="en-GB" altLang="en-US" sz="1200" i="1" baseline="0" dirty="0">
              <a:latin typeface="Gill Sans MT" panose="020B0502020104020203" pitchFamily="34" charset="0"/>
            </a:endParaRPr>
          </a:p>
          <a:p>
            <a:r>
              <a:rPr lang="en-GB" altLang="en-US" sz="1200" i="1" baseline="0" dirty="0">
                <a:latin typeface="Gill Sans MT" panose="020B0502020104020203" pitchFamily="34" charset="0"/>
              </a:rPr>
              <a:t>The helpline receives around 65 -70 calls per week.  Calls usually come from potential victims wanting advice or support, statutory agencies and businesses wanting information or guidance, and the public reporting tip-offs.</a:t>
            </a:r>
          </a:p>
          <a:p>
            <a:endParaRPr lang="en-GB" altLang="en-US" sz="1200" i="1" baseline="0" dirty="0">
              <a:latin typeface="Gill Sans MT" panose="020B0502020104020203" pitchFamily="34" charset="0"/>
            </a:endParaRPr>
          </a:p>
          <a:p>
            <a:r>
              <a:rPr lang="en-GB" altLang="en-US" sz="1200" i="1" baseline="0" dirty="0">
                <a:latin typeface="Gill Sans MT" panose="020B0502020104020203" pitchFamily="34" charset="0"/>
              </a:rPr>
              <a:t>The Helpline is supported by many organisations including: the Wales Government, Scotland Government, Northern Ireland Assembly, the Home Office, Border Force, the Police, the National Crime Agency, and a number of businesses (BT, </a:t>
            </a:r>
            <a:endParaRPr lang="en-GB" dirty="0"/>
          </a:p>
        </p:txBody>
      </p:sp>
      <p:sp>
        <p:nvSpPr>
          <p:cNvPr id="4" name="Slide Number Placeholder 3"/>
          <p:cNvSpPr>
            <a:spLocks noGrp="1"/>
          </p:cNvSpPr>
          <p:nvPr>
            <p:ph type="sldNum" sz="quarter" idx="10"/>
          </p:nvPr>
        </p:nvSpPr>
        <p:spPr/>
        <p:txBody>
          <a:bodyPr/>
          <a:lstStyle/>
          <a:p>
            <a:pPr>
              <a:defRPr/>
            </a:pPr>
            <a:fld id="{4D04705D-4B41-4D6C-A6FC-97321D08A64A}" type="slidenum">
              <a:rPr lang="en-GB" smtClean="0"/>
              <a:pPr>
                <a:defRPr/>
              </a:pPr>
              <a:t>58</a:t>
            </a:fld>
            <a:endParaRPr lang="en-GB"/>
          </a:p>
        </p:txBody>
      </p:sp>
    </p:spTree>
    <p:extLst>
      <p:ext uri="{BB962C8B-B14F-4D97-AF65-F5344CB8AC3E}">
        <p14:creationId xmlns:p14="http://schemas.microsoft.com/office/powerpoint/2010/main" val="33730680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u="none" baseline="0" dirty="0"/>
              <a:t>The person completing the referral form is known as the first responder</a:t>
            </a:r>
          </a:p>
          <a:p>
            <a:endParaRPr lang="en-GB" b="0" u="none" baseline="0" dirty="0"/>
          </a:p>
          <a:p>
            <a:r>
              <a:rPr lang="en-GB" b="0" u="none" baseline="0" dirty="0"/>
              <a:t>From 1 November 2015, specific public authorities have a duty to notify the Secretary of State of any person identified in England and Wales as a suspected victim of slavery or human trafficking. </a:t>
            </a:r>
          </a:p>
          <a:p>
            <a:endParaRPr lang="en-GB" b="0" u="none" baseline="0" dirty="0"/>
          </a:p>
          <a:p>
            <a:r>
              <a:rPr lang="en-GB" b="0" u="none" baseline="0" dirty="0"/>
              <a:t>Where a specified public authority has reasonable grounds to believe that a person may be a victim of slavery or human trafficking, it must notify the Home Office. </a:t>
            </a:r>
          </a:p>
          <a:p>
            <a:r>
              <a:rPr lang="en-GB" b="0" u="none" baseline="0" dirty="0"/>
              <a:t>If the person consents to enter the national referral mechanism (NRM), you use the NRM form.</a:t>
            </a:r>
          </a:p>
          <a:p>
            <a:r>
              <a:rPr lang="en-GB" b="0" u="none" baseline="0" dirty="0"/>
              <a:t>If the person has not consented to enter the NRM, you can send the ‘MS1: notification of a potential victim of modern slavery form’,</a:t>
            </a:r>
          </a:p>
          <a:p>
            <a:r>
              <a:rPr lang="en-GB" b="0" u="none" baseline="0" dirty="0"/>
              <a:t>See “Duty to Notify the Home Office of Potential Victims of Modern Slavery </a:t>
            </a:r>
          </a:p>
          <a:p>
            <a:r>
              <a:rPr lang="en-GB" b="0" u="none" baseline="0" dirty="0"/>
              <a:t>Guidance for Specified Public Authorities - Version 2.0 (18 March 2016) </a:t>
            </a:r>
          </a:p>
          <a:p>
            <a:endParaRPr lang="en-GB" baseline="0" dirty="0"/>
          </a:p>
          <a:p>
            <a:r>
              <a:rPr lang="en-GB" baseline="0" dirty="0"/>
              <a:t>BEFORE a first responder agency sends off their NRM form they MUST ensure that they have checked it is appropriate with BAWSO OR NEW PATHWAYS. To ensure a positive outcome where possible.</a:t>
            </a:r>
            <a:endParaRPr lang="en-GB" dirty="0"/>
          </a:p>
        </p:txBody>
      </p:sp>
      <p:sp>
        <p:nvSpPr>
          <p:cNvPr id="4" name="Slide Number Placeholder 3"/>
          <p:cNvSpPr>
            <a:spLocks noGrp="1"/>
          </p:cNvSpPr>
          <p:nvPr>
            <p:ph type="sldNum" sz="quarter" idx="10"/>
          </p:nvPr>
        </p:nvSpPr>
        <p:spPr/>
        <p:txBody>
          <a:bodyPr/>
          <a:lstStyle/>
          <a:p>
            <a:pPr>
              <a:defRPr/>
            </a:pPr>
            <a:fld id="{4D04705D-4B41-4D6C-A6FC-97321D08A64A}" type="slidenum">
              <a:rPr lang="en-GB" smtClean="0"/>
              <a:pPr>
                <a:defRPr/>
              </a:pPr>
              <a:t>63</a:t>
            </a:fld>
            <a:endParaRPr lang="en-GB"/>
          </a:p>
        </p:txBody>
      </p:sp>
    </p:spTree>
    <p:extLst>
      <p:ext uri="{BB962C8B-B14F-4D97-AF65-F5344CB8AC3E}">
        <p14:creationId xmlns:p14="http://schemas.microsoft.com/office/powerpoint/2010/main" val="13618219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4D04705D-4B41-4D6C-A6FC-97321D08A64A}" type="slidenum">
              <a:rPr lang="en-GB" smtClean="0"/>
              <a:pPr>
                <a:defRPr/>
              </a:pPr>
              <a:t>65</a:t>
            </a:fld>
            <a:endParaRPr lang="en-GB"/>
          </a:p>
        </p:txBody>
      </p:sp>
    </p:spTree>
    <p:extLst>
      <p:ext uri="{BB962C8B-B14F-4D97-AF65-F5344CB8AC3E}">
        <p14:creationId xmlns:p14="http://schemas.microsoft.com/office/powerpoint/2010/main" val="21186209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D04705D-4B41-4D6C-A6FC-97321D08A64A}" type="slidenum">
              <a:rPr lang="en-GB" smtClean="0"/>
              <a:pPr>
                <a:defRPr/>
              </a:pPr>
              <a:t>66</a:t>
            </a:fld>
            <a:endParaRPr lang="en-GB"/>
          </a:p>
        </p:txBody>
      </p:sp>
    </p:spTree>
    <p:extLst>
      <p:ext uri="{BB962C8B-B14F-4D97-AF65-F5344CB8AC3E}">
        <p14:creationId xmlns:p14="http://schemas.microsoft.com/office/powerpoint/2010/main" val="127700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MANDATORY</a:t>
            </a:r>
            <a:r>
              <a:rPr lang="en-GB" baseline="0" dirty="0"/>
              <a:t> COMPLETION OF NRM FOR CHILDREN</a:t>
            </a:r>
            <a:endParaRPr lang="en-GB" dirty="0"/>
          </a:p>
        </p:txBody>
      </p:sp>
      <p:sp>
        <p:nvSpPr>
          <p:cNvPr id="4" name="Slide Number Placeholder 3"/>
          <p:cNvSpPr>
            <a:spLocks noGrp="1"/>
          </p:cNvSpPr>
          <p:nvPr>
            <p:ph type="sldNum" sz="quarter" idx="10"/>
          </p:nvPr>
        </p:nvSpPr>
        <p:spPr/>
        <p:txBody>
          <a:bodyPr/>
          <a:lstStyle/>
          <a:p>
            <a:pPr>
              <a:defRPr/>
            </a:pPr>
            <a:fld id="{4D04705D-4B41-4D6C-A6FC-97321D08A64A}" type="slidenum">
              <a:rPr lang="en-GB" smtClean="0"/>
              <a:pPr>
                <a:defRPr/>
              </a:pPr>
              <a:t>67</a:t>
            </a:fld>
            <a:endParaRPr lang="en-GB"/>
          </a:p>
        </p:txBody>
      </p:sp>
    </p:spTree>
    <p:extLst>
      <p:ext uri="{BB962C8B-B14F-4D97-AF65-F5344CB8AC3E}">
        <p14:creationId xmlns:p14="http://schemas.microsoft.com/office/powerpoint/2010/main" val="36404139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A027A36-0BEA-43B1-ABD7-E4B74037878D}" type="slidenum">
              <a:rPr lang="en-GB" altLang="en-US" smtClean="0"/>
              <a:pPr eaLnBrk="1" hangingPunct="1"/>
              <a:t>68</a:t>
            </a:fld>
            <a:endParaRPr lang="en-GB" altLang="en-US"/>
          </a:p>
        </p:txBody>
      </p:sp>
      <p:sp>
        <p:nvSpPr>
          <p:cNvPr id="219139" name="Slide Image Placeholder 1"/>
          <p:cNvSpPr>
            <a:spLocks noGrp="1" noRot="1" noChangeAspect="1" noTextEdit="1"/>
          </p:cNvSpPr>
          <p:nvPr>
            <p:ph type="sldImg"/>
          </p:nvPr>
        </p:nvSpPr>
        <p:spPr>
          <a:ln/>
        </p:spPr>
      </p:sp>
      <p:sp>
        <p:nvSpPr>
          <p:cNvPr id="219140" name="Notes Placeholder 2"/>
          <p:cNvSpPr>
            <a:spLocks noGrp="1"/>
          </p:cNvSpPr>
          <p:nvPr>
            <p:ph type="body" idx="1"/>
          </p:nvPr>
        </p:nvSpPr>
        <p:spPr>
          <a:xfrm>
            <a:off x="678974" y="4716662"/>
            <a:ext cx="5433363" cy="44684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GB" sz="1200" dirty="0"/>
              <a:t>Emergency Multi Agency Risk assessment police intervention</a:t>
            </a:r>
          </a:p>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GB" sz="1200" dirty="0"/>
              <a:t>Preserve the dignity of victims of trafficking, to protect and care for them in safe accommodation, and to give them access to services such as legal advice, health care and counselling as well as educational opportunities.</a:t>
            </a:r>
          </a:p>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GB" sz="1200" dirty="0"/>
              <a:t>Submit an NRM form to set off a session of emotional support and advocacy</a:t>
            </a:r>
          </a:p>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GB" sz="1200" dirty="0"/>
              <a:t>Which could consist of voluntary repatriation, a move into independent accommodation as part of UK community, or asylum support</a:t>
            </a:r>
          </a:p>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GB" sz="1200" dirty="0"/>
              <a:t>Possible</a:t>
            </a:r>
            <a:r>
              <a:rPr lang="en-GB" sz="1200" baseline="0" dirty="0"/>
              <a:t> reception centre required </a:t>
            </a:r>
          </a:p>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GB" sz="1200" baseline="0" dirty="0"/>
              <a:t>Police to consider Europol/ Interpol for enquiries. </a:t>
            </a:r>
          </a:p>
          <a:p>
            <a:pPr marL="0" marR="0" indent="0" algn="l" defTabSz="914400" rtl="0" eaLnBrk="1" fontAlgn="base" latinLnBrk="0" hangingPunct="1">
              <a:lnSpc>
                <a:spcPct val="100000"/>
              </a:lnSpc>
              <a:spcBef>
                <a:spcPct val="30000"/>
              </a:spcBef>
              <a:spcAft>
                <a:spcPct val="0"/>
              </a:spcAft>
              <a:buClrTx/>
              <a:buSzTx/>
              <a:buFont typeface="+mj-lt"/>
              <a:buNone/>
              <a:tabLst/>
              <a:defRPr/>
            </a:pPr>
            <a:endParaRPr lang="en-GB" sz="1200" baseline="0" dirty="0"/>
          </a:p>
          <a:p>
            <a:pPr marL="0" marR="0" indent="0" algn="l" defTabSz="914400" rtl="0" eaLnBrk="1" fontAlgn="base" latinLnBrk="0" hangingPunct="1">
              <a:lnSpc>
                <a:spcPct val="100000"/>
              </a:lnSpc>
              <a:spcBef>
                <a:spcPct val="30000"/>
              </a:spcBef>
              <a:spcAft>
                <a:spcPct val="0"/>
              </a:spcAft>
              <a:buClrTx/>
              <a:buSzTx/>
              <a:buFont typeface="+mj-lt"/>
              <a:buNone/>
              <a:tabLst/>
              <a:defRPr/>
            </a:pPr>
            <a:r>
              <a:rPr lang="en-GB" sz="1200" baseline="0" dirty="0"/>
              <a:t>Trainer Notes: Consider </a:t>
            </a:r>
            <a:r>
              <a:rPr lang="en-GB" sz="1200" baseline="0" dirty="0" err="1"/>
              <a:t>usignt</a:t>
            </a:r>
            <a:r>
              <a:rPr lang="en-GB" sz="1200" baseline="0" dirty="0"/>
              <a:t> he LGA guidance from the Human Trafficking Foundation </a:t>
            </a:r>
            <a:endParaRPr lang="en-GB" sz="1200" dirty="0"/>
          </a:p>
        </p:txBody>
      </p:sp>
      <p:sp>
        <p:nvSpPr>
          <p:cNvPr id="219141" name="Slide Number Placeholder 3"/>
          <p:cNvSpPr txBox="1">
            <a:spLocks noGrp="1"/>
          </p:cNvSpPr>
          <p:nvPr/>
        </p:nvSpPr>
        <p:spPr bwMode="auto">
          <a:xfrm>
            <a:off x="3844375" y="9431600"/>
            <a:ext cx="2943792" cy="496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FF4D09DA-D26B-47DE-9FC5-21F1AABEE9D3}" type="slidenum">
              <a:rPr lang="en-GB" altLang="en-US" sz="1200"/>
              <a:pPr algn="r" eaLnBrk="1" hangingPunct="1"/>
              <a:t>68</a:t>
            </a:fld>
            <a:endParaRPr lang="en-GB" altLang="en-US" sz="1200"/>
          </a:p>
        </p:txBody>
      </p:sp>
    </p:spTree>
    <p:extLst>
      <p:ext uri="{BB962C8B-B14F-4D97-AF65-F5344CB8AC3E}">
        <p14:creationId xmlns:p14="http://schemas.microsoft.com/office/powerpoint/2010/main" val="28765468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National Referral Mechanism is a process set up by the Government to identify and support victims of trafficking in the UK. It was born out of the Government's obligation to identify victims under the </a:t>
            </a:r>
            <a:r>
              <a:rPr lang="en-GB" dirty="0">
                <a:hlinkClick r:id="rId3" tooltip="Council of Europe Convention on Action Against Human Trafficking"/>
              </a:rPr>
              <a:t>Council of Europe Convention on Action against Human Trafficking</a:t>
            </a:r>
            <a:r>
              <a:rPr lang="en-GB" dirty="0"/>
              <a:t>, which came into force on 1 February 2008. </a:t>
            </a:r>
          </a:p>
          <a:p>
            <a:endParaRPr lang="en-GB" dirty="0"/>
          </a:p>
          <a:p>
            <a:r>
              <a:rPr lang="en-GB" dirty="0"/>
              <a:t>Show copies of a child &amp;</a:t>
            </a:r>
            <a:r>
              <a:rPr lang="en-GB" baseline="0" dirty="0"/>
              <a:t> adult blank NRM to each group.</a:t>
            </a:r>
          </a:p>
          <a:p>
            <a:endParaRPr lang="en-GB" baseline="0" dirty="0"/>
          </a:p>
          <a:p>
            <a:r>
              <a:rPr lang="en-GB" baseline="0" dirty="0"/>
              <a:t>A positive conclusive grounds decision is beneficial to the victim’s case. </a:t>
            </a:r>
            <a:br>
              <a:rPr lang="en-GB" dirty="0"/>
            </a:br>
            <a:endParaRPr lang="en-GB" dirty="0"/>
          </a:p>
        </p:txBody>
      </p:sp>
      <p:sp>
        <p:nvSpPr>
          <p:cNvPr id="4" name="Slide Number Placeholder 3"/>
          <p:cNvSpPr>
            <a:spLocks noGrp="1"/>
          </p:cNvSpPr>
          <p:nvPr>
            <p:ph type="sldNum" sz="quarter" idx="10"/>
          </p:nvPr>
        </p:nvSpPr>
        <p:spPr/>
        <p:txBody>
          <a:bodyPr/>
          <a:lstStyle/>
          <a:p>
            <a:pPr>
              <a:defRPr/>
            </a:pPr>
            <a:fld id="{4D04705D-4B41-4D6C-A6FC-97321D08A64A}" type="slidenum">
              <a:rPr lang="en-GB" smtClean="0"/>
              <a:pPr>
                <a:defRPr/>
              </a:pPr>
              <a:t>69</a:t>
            </a:fld>
            <a:endParaRPr lang="en-GB"/>
          </a:p>
        </p:txBody>
      </p:sp>
    </p:spTree>
    <p:extLst>
      <p:ext uri="{BB962C8B-B14F-4D97-AF65-F5344CB8AC3E}">
        <p14:creationId xmlns:p14="http://schemas.microsoft.com/office/powerpoint/2010/main" val="38976352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AE92B9E-23F9-436D-891B-44373540FD14}" type="slidenum">
              <a:rPr lang="en-GB" altLang="en-US" smtClean="0"/>
              <a:pPr eaLnBrk="1" hangingPunct="1"/>
              <a:t>70</a:t>
            </a:fld>
            <a:endParaRPr lang="en-GB" altLang="en-US"/>
          </a:p>
        </p:txBody>
      </p:sp>
      <p:sp>
        <p:nvSpPr>
          <p:cNvPr id="225283" name="Rectangle 7"/>
          <p:cNvSpPr txBox="1">
            <a:spLocks noGrp="1" noChangeArrowheads="1"/>
          </p:cNvSpPr>
          <p:nvPr/>
        </p:nvSpPr>
        <p:spPr bwMode="auto">
          <a:xfrm>
            <a:off x="3845948" y="9431600"/>
            <a:ext cx="2942220" cy="496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DBE0D835-9E6B-4CDA-A22F-480C3B9ED248}" type="slidenum">
              <a:rPr lang="en-US" altLang="en-US" sz="1200"/>
              <a:pPr algn="r" eaLnBrk="1" hangingPunct="1"/>
              <a:t>70</a:t>
            </a:fld>
            <a:endParaRPr lang="en-US" altLang="en-US" sz="1200"/>
          </a:p>
        </p:txBody>
      </p:sp>
      <p:sp>
        <p:nvSpPr>
          <p:cNvPr id="225284" name="Rectangle 2"/>
          <p:cNvSpPr>
            <a:spLocks noGrp="1" noRot="1" noChangeAspect="1" noChangeArrowheads="1" noTextEdit="1"/>
          </p:cNvSpPr>
          <p:nvPr>
            <p:ph type="sldImg"/>
          </p:nvPr>
        </p:nvSpPr>
        <p:spPr>
          <a:xfrm>
            <a:off x="914400" y="284163"/>
            <a:ext cx="4960938" cy="3722687"/>
          </a:xfrm>
          <a:ln/>
        </p:spPr>
      </p:sp>
      <p:sp>
        <p:nvSpPr>
          <p:cNvPr id="225285" name="Rectangle 3"/>
          <p:cNvSpPr>
            <a:spLocks noGrp="1" noChangeArrowheads="1"/>
          </p:cNvSpPr>
          <p:nvPr>
            <p:ph type="body" idx="1"/>
          </p:nvPr>
        </p:nvSpPr>
        <p:spPr>
          <a:xfrm>
            <a:off x="230216" y="4100672"/>
            <a:ext cx="6401228" cy="56895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defTabSz="457200" eaLnBrk="1" hangingPunct="1">
              <a:lnSpc>
                <a:spcPct val="80000"/>
              </a:lnSpc>
              <a:buFont typeface="Wingdings" pitchFamily="2" charset="2"/>
              <a:buNone/>
              <a:defRPr/>
            </a:pPr>
            <a:r>
              <a:rPr lang="en-GB" sz="1200" b="1" dirty="0"/>
              <a:t>Stage One</a:t>
            </a:r>
            <a:r>
              <a:rPr lang="en-GB" sz="1200" dirty="0"/>
              <a:t> – </a:t>
            </a:r>
            <a:r>
              <a:rPr lang="en-GB" altLang="en-US" sz="1200" b="1" dirty="0"/>
              <a:t>“</a:t>
            </a:r>
            <a:r>
              <a:rPr lang="en-GB" sz="1200" b="1" dirty="0"/>
              <a:t>Reasonable Grounds</a:t>
            </a:r>
            <a:r>
              <a:rPr lang="en-GB" altLang="en-US" sz="1200" b="1" dirty="0"/>
              <a:t>”</a:t>
            </a:r>
            <a:endParaRPr lang="en-GB" altLang="ja-JP" sz="1200" dirty="0">
              <a:ea typeface="ＭＳ Ｐゴシック" charset="-128"/>
            </a:endParaRPr>
          </a:p>
          <a:p>
            <a:pPr marL="0" indent="0" defTabSz="457200" eaLnBrk="1" hangingPunct="1">
              <a:lnSpc>
                <a:spcPct val="80000"/>
              </a:lnSpc>
              <a:defRPr/>
            </a:pPr>
            <a:r>
              <a:rPr lang="en-GB" sz="1200" dirty="0"/>
              <a:t>The NRM team has a target date of 5 working days from receipt of referral in which to decide whether there are reasonable grounds to believe the individual is a potential victim of human trafficking. This may involve seeking additional information from the first responder or from specialist NGOs or social services. The threshold at the Reasonable Grounds stage for the case manager is </a:t>
            </a:r>
            <a:r>
              <a:rPr lang="en-GB" altLang="en-US" sz="1200" dirty="0"/>
              <a:t>“</a:t>
            </a:r>
            <a:r>
              <a:rPr lang="en-GB" sz="1200" dirty="0"/>
              <a:t>From the information available so far I believe but cannot prove</a:t>
            </a:r>
            <a:r>
              <a:rPr lang="en-GB" altLang="en-US" sz="1200" dirty="0"/>
              <a:t>”</a:t>
            </a:r>
            <a:r>
              <a:rPr lang="en-GB" sz="1200" dirty="0"/>
              <a:t> that the individual is a potential victim of trafficking.</a:t>
            </a:r>
          </a:p>
          <a:p>
            <a:pPr marL="0" indent="0" defTabSz="457200" eaLnBrk="1" hangingPunct="1">
              <a:lnSpc>
                <a:spcPct val="80000"/>
              </a:lnSpc>
              <a:defRPr/>
            </a:pPr>
            <a:r>
              <a:rPr lang="en-GB" sz="1200" dirty="0"/>
              <a:t>If the decision is affirmative then the potential victim will be allocated a place within Ministry of Justice safe house accommodation, if required granted a recovery and reflection period of 45 days. This allows the victim to begin to recover from their ordeal and to reflect on what they want to do next, for example, co-operate with police enquiries, return home etc.</a:t>
            </a:r>
          </a:p>
          <a:p>
            <a:pPr marL="0" indent="0" defTabSz="457200" eaLnBrk="1" hangingPunct="1">
              <a:lnSpc>
                <a:spcPct val="80000"/>
              </a:lnSpc>
              <a:defRPr/>
            </a:pPr>
            <a:endParaRPr lang="en-GB" sz="1200" dirty="0"/>
          </a:p>
          <a:p>
            <a:pPr marL="0" indent="0" defTabSz="457200" eaLnBrk="1" hangingPunct="1">
              <a:lnSpc>
                <a:spcPct val="80000"/>
              </a:lnSpc>
              <a:defRPr/>
            </a:pPr>
            <a:r>
              <a:rPr lang="en-GB" sz="1200" b="1" dirty="0"/>
              <a:t>Stage 2 – 45 day recovery &amp; reflection period</a:t>
            </a:r>
          </a:p>
          <a:p>
            <a:pPr eaLnBrk="1" hangingPunct="1">
              <a:lnSpc>
                <a:spcPct val="80000"/>
              </a:lnSpc>
            </a:pPr>
            <a:r>
              <a:rPr lang="en-GB" altLang="en-US" sz="1200" dirty="0"/>
              <a:t>Appropriate and secure accommodation, psychological and material assistance</a:t>
            </a:r>
          </a:p>
          <a:p>
            <a:pPr eaLnBrk="1" hangingPunct="1">
              <a:lnSpc>
                <a:spcPct val="80000"/>
              </a:lnSpc>
            </a:pPr>
            <a:r>
              <a:rPr lang="en-GB" altLang="en-US" sz="1200" dirty="0"/>
              <a:t>Access to emergency medical treatment</a:t>
            </a:r>
          </a:p>
          <a:p>
            <a:pPr eaLnBrk="1" hangingPunct="1">
              <a:lnSpc>
                <a:spcPct val="80000"/>
              </a:lnSpc>
            </a:pPr>
            <a:r>
              <a:rPr lang="en-GB" altLang="en-US" sz="1200" dirty="0"/>
              <a:t>Translation and interpretation services, when appropriate</a:t>
            </a:r>
          </a:p>
          <a:p>
            <a:pPr eaLnBrk="1" hangingPunct="1">
              <a:lnSpc>
                <a:spcPct val="80000"/>
              </a:lnSpc>
            </a:pPr>
            <a:r>
              <a:rPr lang="en-GB" altLang="en-US" sz="1200" dirty="0"/>
              <a:t>Counselling and information, in particular as regards their legal rights and the services available to them, in a language that they can understand</a:t>
            </a:r>
          </a:p>
          <a:p>
            <a:pPr eaLnBrk="1" hangingPunct="1">
              <a:lnSpc>
                <a:spcPct val="80000"/>
              </a:lnSpc>
            </a:pPr>
            <a:r>
              <a:rPr lang="en-GB" altLang="en-US" sz="1200" dirty="0"/>
              <a:t>Assistance to enable their rights and interests to be presented and considered at appropriate stages of criminal proceedings against offenders</a:t>
            </a:r>
          </a:p>
          <a:p>
            <a:pPr marL="0" indent="0" defTabSz="457200" eaLnBrk="1" hangingPunct="1">
              <a:lnSpc>
                <a:spcPct val="80000"/>
              </a:lnSpc>
              <a:defRPr/>
            </a:pPr>
            <a:endParaRPr lang="en-GB" sz="1200" dirty="0"/>
          </a:p>
          <a:p>
            <a:pPr marL="0" indent="0" defTabSz="457200" eaLnBrk="1" hangingPunct="1">
              <a:lnSpc>
                <a:spcPct val="80000"/>
              </a:lnSpc>
              <a:buFont typeface="Wingdings" pitchFamily="2" charset="2"/>
              <a:buNone/>
              <a:defRPr/>
            </a:pPr>
            <a:r>
              <a:rPr lang="en-US" sz="1200" b="1" dirty="0"/>
              <a:t>Stage Three – Conclusive Decision</a:t>
            </a:r>
            <a:endParaRPr lang="en-GB" sz="1200" dirty="0"/>
          </a:p>
          <a:p>
            <a:pPr marL="0" indent="0" defTabSz="457200" eaLnBrk="1" hangingPunct="1">
              <a:lnSpc>
                <a:spcPct val="80000"/>
              </a:lnSpc>
              <a:defRPr/>
            </a:pPr>
            <a:r>
              <a:rPr lang="en-GB" sz="1200" dirty="0"/>
              <a:t>During the 45 day recovery and reflection period the CA (Competent Authority) gathers further information relating to the referral from the first responder and other agencies.</a:t>
            </a:r>
          </a:p>
          <a:p>
            <a:pPr marL="0" indent="0" defTabSz="457200" eaLnBrk="1" hangingPunct="1">
              <a:lnSpc>
                <a:spcPct val="80000"/>
              </a:lnSpc>
              <a:defRPr/>
            </a:pPr>
            <a:r>
              <a:rPr lang="en-GB" sz="1200" dirty="0"/>
              <a:t>This additional information is used to make a conclusive decision on whether the referred person is a victim of human trafficking. The CA</a:t>
            </a:r>
            <a:r>
              <a:rPr lang="en-GB" altLang="en-US" sz="1200" dirty="0"/>
              <a:t>’</a:t>
            </a:r>
            <a:r>
              <a:rPr lang="en-GB" sz="1200" dirty="0"/>
              <a:t>s target for a conclusive decision is within the 45 recovery and reflection period.</a:t>
            </a:r>
          </a:p>
          <a:p>
            <a:pPr marL="0" indent="0" defTabSz="457200" eaLnBrk="1" hangingPunct="1">
              <a:lnSpc>
                <a:spcPct val="80000"/>
              </a:lnSpc>
              <a:defRPr/>
            </a:pPr>
            <a:r>
              <a:rPr lang="en-GB" sz="1200" dirty="0"/>
              <a:t>The case manager</a:t>
            </a:r>
            <a:r>
              <a:rPr lang="en-GB" altLang="en-US" sz="1200" dirty="0"/>
              <a:t>’</a:t>
            </a:r>
            <a:r>
              <a:rPr lang="en-GB" sz="1200" dirty="0"/>
              <a:t>s threshold for a Conclusive Decision is that on the balance of probability </a:t>
            </a:r>
            <a:r>
              <a:rPr lang="en-GB" altLang="en-US" sz="1200" dirty="0"/>
              <a:t>“</a:t>
            </a:r>
            <a:r>
              <a:rPr lang="en-GB" sz="1200" dirty="0"/>
              <a:t>it is more likely than not</a:t>
            </a:r>
            <a:r>
              <a:rPr lang="en-GB" altLang="en-US" sz="1200" dirty="0"/>
              <a:t>”</a:t>
            </a:r>
            <a:r>
              <a:rPr lang="en-GB" sz="1200" dirty="0"/>
              <a:t> that the individual is a victim of human trafficking.</a:t>
            </a:r>
          </a:p>
          <a:p>
            <a:pPr marL="0" indent="0" defTabSz="457200" eaLnBrk="1" hangingPunct="1">
              <a:lnSpc>
                <a:spcPct val="80000"/>
              </a:lnSpc>
              <a:defRPr/>
            </a:pPr>
            <a:r>
              <a:rPr lang="en-GB" sz="1200" dirty="0"/>
              <a:t>The first responder and the potential victim will both be notified of the decision. If the referred person is conclusively identified as a victim of trafficking, what happens next will depend on their wishes.</a:t>
            </a:r>
          </a:p>
          <a:p>
            <a:pPr marL="0" indent="0" defTabSz="457200" eaLnBrk="1" hangingPunct="1">
              <a:lnSpc>
                <a:spcPct val="80000"/>
              </a:lnSpc>
              <a:defRPr/>
            </a:pPr>
            <a:endParaRPr lang="en-GB" sz="1200" dirty="0"/>
          </a:p>
          <a:p>
            <a:pPr eaLnBrk="1" hangingPunct="1"/>
            <a:endParaRPr lang="en-US" altLang="en-US" dirty="0"/>
          </a:p>
        </p:txBody>
      </p:sp>
    </p:spTree>
    <p:extLst>
      <p:ext uri="{BB962C8B-B14F-4D97-AF65-F5344CB8AC3E}">
        <p14:creationId xmlns:p14="http://schemas.microsoft.com/office/powerpoint/2010/main" val="35631456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Wales version of the NRM and Duty to Notify</a:t>
            </a:r>
            <a:r>
              <a:rPr lang="en-GB" baseline="0" dirty="0"/>
              <a:t> Process Map</a:t>
            </a:r>
            <a:endParaRPr lang="en-GB" dirty="0"/>
          </a:p>
        </p:txBody>
      </p:sp>
      <p:sp>
        <p:nvSpPr>
          <p:cNvPr id="4" name="Slide Number Placeholder 3"/>
          <p:cNvSpPr>
            <a:spLocks noGrp="1"/>
          </p:cNvSpPr>
          <p:nvPr>
            <p:ph type="sldNum" sz="quarter" idx="10"/>
          </p:nvPr>
        </p:nvSpPr>
        <p:spPr/>
        <p:txBody>
          <a:bodyPr/>
          <a:lstStyle/>
          <a:p>
            <a:pPr>
              <a:defRPr/>
            </a:pPr>
            <a:fld id="{4D04705D-4B41-4D6C-A6FC-97321D08A64A}" type="slidenum">
              <a:rPr lang="en-GB" smtClean="0"/>
              <a:pPr>
                <a:defRPr/>
              </a:pPr>
              <a:t>71</a:t>
            </a:fld>
            <a:endParaRPr lang="en-GB"/>
          </a:p>
        </p:txBody>
      </p:sp>
    </p:spTree>
    <p:extLst>
      <p:ext uri="{BB962C8B-B14F-4D97-AF65-F5344CB8AC3E}">
        <p14:creationId xmlns:p14="http://schemas.microsoft.com/office/powerpoint/2010/main" val="16158378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Slide Image Placeholder 1"/>
          <p:cNvSpPr>
            <a:spLocks noGrp="1" noRot="1" noChangeAspect="1" noTextEdit="1"/>
          </p:cNvSpPr>
          <p:nvPr>
            <p:ph type="sldImg"/>
          </p:nvPr>
        </p:nvSpPr>
        <p:spPr bwMode="auto">
          <a:xfrm>
            <a:off x="1509713" y="284163"/>
            <a:ext cx="3836987" cy="2879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1939" name="Notes Placeholder 2"/>
          <p:cNvSpPr>
            <a:spLocks noGrp="1"/>
          </p:cNvSpPr>
          <p:nvPr>
            <p:ph type="body" idx="1"/>
          </p:nvPr>
        </p:nvSpPr>
        <p:spPr bwMode="auto">
          <a:xfrm>
            <a:off x="158293" y="3452497"/>
            <a:ext cx="6473152" cy="62641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buFontTx/>
              <a:buNone/>
            </a:pPr>
            <a:r>
              <a:rPr lang="en-GB" altLang="en-US" b="1" dirty="0"/>
              <a:t>Firstly, respect the rights, choices, and dignity of each individual</a:t>
            </a:r>
          </a:p>
          <a:p>
            <a:pPr marL="171450" indent="-171450" eaLnBrk="1" hangingPunct="1">
              <a:lnSpc>
                <a:spcPct val="80000"/>
              </a:lnSpc>
              <a:buFont typeface="Arial" panose="020B0604020202020204" pitchFamily="34" charset="0"/>
              <a:buChar char="•"/>
            </a:pPr>
            <a:r>
              <a:rPr lang="en-US" altLang="en-US" dirty="0"/>
              <a:t>Warmth, Empathy, Listening</a:t>
            </a:r>
          </a:p>
          <a:p>
            <a:pPr marL="171450" indent="-171450" eaLnBrk="1" hangingPunct="1">
              <a:lnSpc>
                <a:spcPct val="80000"/>
              </a:lnSpc>
              <a:buClr>
                <a:schemeClr val="tx1"/>
              </a:buClr>
              <a:buFont typeface="Arial" panose="020B0604020202020204" pitchFamily="34" charset="0"/>
              <a:buChar char="•"/>
            </a:pPr>
            <a:r>
              <a:rPr lang="en-GB" altLang="en-US" dirty="0"/>
              <a:t>Conduct interviews in private settings</a:t>
            </a:r>
          </a:p>
          <a:p>
            <a:pPr marL="171450" indent="-171450" eaLnBrk="1" hangingPunct="1">
              <a:lnSpc>
                <a:spcPct val="80000"/>
              </a:lnSpc>
              <a:buClr>
                <a:schemeClr val="tx1"/>
              </a:buClr>
              <a:buFont typeface="Arial" panose="020B0604020202020204" pitchFamily="34" charset="0"/>
              <a:buChar char="•"/>
            </a:pPr>
            <a:r>
              <a:rPr lang="en-US" altLang="en-US" dirty="0"/>
              <a:t>Option of male or female staff</a:t>
            </a:r>
          </a:p>
          <a:p>
            <a:pPr marL="171450" indent="-171450" eaLnBrk="1" hangingPunct="1">
              <a:lnSpc>
                <a:spcPct val="80000"/>
              </a:lnSpc>
              <a:buClr>
                <a:schemeClr val="tx1"/>
              </a:buClr>
              <a:buFont typeface="Arial" panose="020B0604020202020204" pitchFamily="34" charset="0"/>
              <a:buChar char="•"/>
            </a:pPr>
            <a:r>
              <a:rPr lang="en-US" altLang="en-US" dirty="0"/>
              <a:t>Do not judge</a:t>
            </a:r>
            <a:endParaRPr lang="en-GB" altLang="en-US" dirty="0"/>
          </a:p>
          <a:p>
            <a:pPr marL="171450" indent="-171450" eaLnBrk="1" hangingPunct="1">
              <a:lnSpc>
                <a:spcPct val="80000"/>
              </a:lnSpc>
              <a:buClr>
                <a:schemeClr val="tx1"/>
              </a:buClr>
              <a:buFont typeface="Arial" panose="020B0604020202020204" pitchFamily="34" charset="0"/>
              <a:buChar char="•"/>
            </a:pPr>
            <a:r>
              <a:rPr lang="en-GB" altLang="en-US" dirty="0"/>
              <a:t>Do not re-victimize</a:t>
            </a:r>
          </a:p>
          <a:p>
            <a:pPr marL="171450" indent="-171450" eaLnBrk="1" hangingPunct="1">
              <a:lnSpc>
                <a:spcPct val="80000"/>
              </a:lnSpc>
              <a:buClr>
                <a:schemeClr val="tx1"/>
              </a:buClr>
              <a:buFont typeface="Arial" panose="020B0604020202020204" pitchFamily="34" charset="0"/>
              <a:buChar char="•"/>
            </a:pPr>
            <a:r>
              <a:rPr lang="en-GB" altLang="en-US" dirty="0"/>
              <a:t>Be patient</a:t>
            </a:r>
          </a:p>
          <a:p>
            <a:pPr marL="171450" indent="-171450" eaLnBrk="1" hangingPunct="1">
              <a:lnSpc>
                <a:spcPct val="80000"/>
              </a:lnSpc>
              <a:buClr>
                <a:schemeClr val="tx1"/>
              </a:buClr>
              <a:buFont typeface="Arial" panose="020B0604020202020204" pitchFamily="34" charset="0"/>
              <a:buChar char="•"/>
            </a:pPr>
            <a:r>
              <a:rPr lang="en-GB" altLang="en-US" dirty="0"/>
              <a:t>Ask only relevant, necessary questions</a:t>
            </a:r>
          </a:p>
          <a:p>
            <a:pPr marL="171450" indent="-171450" eaLnBrk="1" hangingPunct="1">
              <a:lnSpc>
                <a:spcPct val="80000"/>
              </a:lnSpc>
              <a:buClr>
                <a:schemeClr val="tx1"/>
              </a:buClr>
              <a:buFont typeface="Arial" panose="020B0604020202020204" pitchFamily="34" charset="0"/>
              <a:buChar char="•"/>
            </a:pPr>
            <a:r>
              <a:rPr lang="en-GB" altLang="en-US" dirty="0"/>
              <a:t>Avoid multiple interviews</a:t>
            </a:r>
          </a:p>
          <a:p>
            <a:pPr marL="171450" indent="-171450" eaLnBrk="1" hangingPunct="1">
              <a:buFont typeface="Arial" panose="020B0604020202020204" pitchFamily="34" charset="0"/>
              <a:buChar char="•"/>
            </a:pPr>
            <a:r>
              <a:rPr lang="en-US" altLang="en-US" dirty="0"/>
              <a:t>Assessment of immediate risk</a:t>
            </a:r>
          </a:p>
          <a:p>
            <a:pPr eaLnBrk="1" hangingPunct="1">
              <a:lnSpc>
                <a:spcPct val="80000"/>
              </a:lnSpc>
            </a:pPr>
            <a:endParaRPr lang="en-US" altLang="en-US" sz="1000" dirty="0">
              <a:cs typeface="Arial" panose="020B0604020202020204" pitchFamily="34" charset="0"/>
            </a:endParaRPr>
          </a:p>
          <a:p>
            <a:pPr lvl="0" eaLnBrk="1" hangingPunct="1">
              <a:lnSpc>
                <a:spcPct val="80000"/>
              </a:lnSpc>
              <a:buFontTx/>
              <a:buNone/>
            </a:pPr>
            <a:r>
              <a:rPr lang="en-US" altLang="en-US" dirty="0">
                <a:cs typeface="Arial" panose="020B0604020202020204" pitchFamily="34" charset="0"/>
              </a:rPr>
              <a:t>Don’t leave the victim on their own even if you’re just getting them a drink – it’s important not  to re-victimise the person &amp; by leaving them alone with no idea whether you’ll come back or not (like the trafficker) you could do this without thinking.</a:t>
            </a:r>
          </a:p>
          <a:p>
            <a:pPr lvl="0" eaLnBrk="1" hangingPunct="1">
              <a:lnSpc>
                <a:spcPct val="80000"/>
              </a:lnSpc>
              <a:buFontTx/>
              <a:buNone/>
            </a:pPr>
            <a:endParaRPr lang="en-US" altLang="en-US" sz="1000" dirty="0">
              <a:cs typeface="Arial" panose="020B0604020202020204" pitchFamily="34" charset="0"/>
            </a:endParaRPr>
          </a:p>
          <a:p>
            <a:pPr lvl="0" eaLnBrk="1" hangingPunct="1">
              <a:lnSpc>
                <a:spcPct val="80000"/>
              </a:lnSpc>
              <a:buFontTx/>
              <a:buNone/>
            </a:pPr>
            <a:r>
              <a:rPr lang="en-US" altLang="en-US" dirty="0">
                <a:cs typeface="Arial" panose="020B0604020202020204" pitchFamily="34" charset="0"/>
              </a:rPr>
              <a:t>Use open questions &amp; remember certain phrases e.g. trafficking victim, may have no meaning.  They may deny they are a victim of trafficking</a:t>
            </a:r>
          </a:p>
          <a:p>
            <a:pPr lvl="0" eaLnBrk="1" hangingPunct="1">
              <a:lnSpc>
                <a:spcPct val="80000"/>
              </a:lnSpc>
              <a:buFontTx/>
              <a:buNone/>
            </a:pPr>
            <a:r>
              <a:rPr lang="en-US" altLang="en-US" dirty="0">
                <a:cs typeface="Arial" panose="020B0604020202020204" pitchFamily="34" charset="0"/>
              </a:rPr>
              <a:t>Tell me about…..</a:t>
            </a:r>
          </a:p>
          <a:p>
            <a:pPr lvl="0" eaLnBrk="1" hangingPunct="1">
              <a:lnSpc>
                <a:spcPct val="80000"/>
              </a:lnSpc>
              <a:buFontTx/>
              <a:buNone/>
            </a:pPr>
            <a:r>
              <a:rPr lang="en-US" altLang="en-US" dirty="0">
                <a:cs typeface="Arial" panose="020B0604020202020204" pitchFamily="34" charset="0"/>
              </a:rPr>
              <a:t>Explain to me……</a:t>
            </a:r>
          </a:p>
          <a:p>
            <a:pPr lvl="0" eaLnBrk="1" hangingPunct="1">
              <a:lnSpc>
                <a:spcPct val="80000"/>
              </a:lnSpc>
              <a:buFontTx/>
              <a:buNone/>
            </a:pPr>
            <a:r>
              <a:rPr lang="en-US" altLang="en-US" dirty="0">
                <a:cs typeface="Arial" panose="020B0604020202020204" pitchFamily="34" charset="0"/>
              </a:rPr>
              <a:t>Describe to me……</a:t>
            </a:r>
          </a:p>
          <a:p>
            <a:pPr lvl="0" eaLnBrk="1" hangingPunct="1">
              <a:lnSpc>
                <a:spcPct val="80000"/>
              </a:lnSpc>
              <a:buFontTx/>
              <a:buNone/>
            </a:pPr>
            <a:endParaRPr lang="en-US" altLang="en-US" dirty="0">
              <a:cs typeface="Arial" panose="020B0604020202020204" pitchFamily="34" charset="0"/>
            </a:endParaRPr>
          </a:p>
          <a:p>
            <a:pPr lvl="0" eaLnBrk="1" hangingPunct="1">
              <a:lnSpc>
                <a:spcPct val="80000"/>
              </a:lnSpc>
              <a:buFontTx/>
              <a:buNone/>
            </a:pPr>
            <a:r>
              <a:rPr lang="en-US" altLang="en-US" dirty="0">
                <a:cs typeface="Arial" panose="020B0604020202020204" pitchFamily="34" charset="0"/>
              </a:rPr>
              <a:t>Clarifying</a:t>
            </a:r>
            <a:r>
              <a:rPr lang="en-US" altLang="en-US" baseline="0" dirty="0">
                <a:cs typeface="Arial" panose="020B0604020202020204" pitchFamily="34" charset="0"/>
              </a:rPr>
              <a:t> questions you may need to use:</a:t>
            </a:r>
            <a:endParaRPr lang="en-US" altLang="en-US" dirty="0">
              <a:cs typeface="Arial" panose="020B0604020202020204" pitchFamily="34" charset="0"/>
            </a:endParaRPr>
          </a:p>
          <a:p>
            <a:pPr lvl="0"/>
            <a:r>
              <a:rPr lang="en-GB" sz="1200" kern="1200" dirty="0">
                <a:solidFill>
                  <a:schemeClr val="tx1"/>
                </a:solidFill>
                <a:effectLst/>
                <a:latin typeface="Arial" pitchFamily="34" charset="0"/>
                <a:ea typeface="+mn-ea"/>
                <a:cs typeface="+mn-cs"/>
              </a:rPr>
              <a:t>Could you leave your job if you want to?</a:t>
            </a:r>
          </a:p>
          <a:p>
            <a:pPr lvl="0"/>
            <a:r>
              <a:rPr lang="en-GB" sz="1200" kern="1200" dirty="0">
                <a:solidFill>
                  <a:schemeClr val="tx1"/>
                </a:solidFill>
                <a:effectLst/>
                <a:latin typeface="Arial" pitchFamily="34" charset="0"/>
                <a:ea typeface="+mn-ea"/>
                <a:cs typeface="+mn-cs"/>
              </a:rPr>
              <a:t>Could you come and go as you please?</a:t>
            </a:r>
          </a:p>
          <a:p>
            <a:pPr lvl="0"/>
            <a:r>
              <a:rPr lang="en-GB" sz="1200" kern="1200" dirty="0">
                <a:solidFill>
                  <a:schemeClr val="tx1"/>
                </a:solidFill>
                <a:effectLst/>
                <a:latin typeface="Arial" pitchFamily="34" charset="0"/>
                <a:ea typeface="+mn-ea"/>
                <a:cs typeface="+mn-cs"/>
              </a:rPr>
              <a:t>Have you been hurt or threatened if you tried to leave?</a:t>
            </a:r>
          </a:p>
          <a:p>
            <a:pPr lvl="0"/>
            <a:r>
              <a:rPr lang="en-GB" sz="1200" kern="1200" dirty="0">
                <a:solidFill>
                  <a:schemeClr val="tx1"/>
                </a:solidFill>
                <a:effectLst/>
                <a:latin typeface="Arial" pitchFamily="34" charset="0"/>
                <a:ea typeface="+mn-ea"/>
                <a:cs typeface="+mn-cs"/>
              </a:rPr>
              <a:t>Has your family been threatened?</a:t>
            </a:r>
          </a:p>
          <a:p>
            <a:pPr lvl="0"/>
            <a:r>
              <a:rPr lang="en-GB" sz="1200" kern="1200" dirty="0">
                <a:solidFill>
                  <a:schemeClr val="tx1"/>
                </a:solidFill>
                <a:effectLst/>
                <a:latin typeface="Arial" pitchFamily="34" charset="0"/>
                <a:ea typeface="+mn-ea"/>
                <a:cs typeface="+mn-cs"/>
              </a:rPr>
              <a:t>Do you live with your employer?</a:t>
            </a:r>
          </a:p>
          <a:p>
            <a:pPr lvl="0"/>
            <a:r>
              <a:rPr lang="en-GB" sz="1200" kern="1200" dirty="0">
                <a:solidFill>
                  <a:schemeClr val="tx1"/>
                </a:solidFill>
                <a:effectLst/>
                <a:latin typeface="Arial" pitchFamily="34" charset="0"/>
                <a:ea typeface="+mn-ea"/>
                <a:cs typeface="+mn-cs"/>
              </a:rPr>
              <a:t>Where do you sleep and eat?</a:t>
            </a:r>
          </a:p>
          <a:p>
            <a:pPr lvl="0"/>
            <a:r>
              <a:rPr lang="en-GB" sz="1200" kern="1200" dirty="0">
                <a:solidFill>
                  <a:schemeClr val="tx1"/>
                </a:solidFill>
                <a:effectLst/>
                <a:latin typeface="Arial" pitchFamily="34" charset="0"/>
                <a:ea typeface="+mn-ea"/>
                <a:cs typeface="+mn-cs"/>
              </a:rPr>
              <a:t>Are you in debt to your employer?</a:t>
            </a:r>
          </a:p>
          <a:p>
            <a:pPr lvl="0"/>
            <a:r>
              <a:rPr lang="en-GB" sz="1200" kern="1200" dirty="0">
                <a:solidFill>
                  <a:schemeClr val="tx1"/>
                </a:solidFill>
                <a:effectLst/>
                <a:latin typeface="Arial" pitchFamily="34" charset="0"/>
                <a:ea typeface="+mn-ea"/>
                <a:cs typeface="+mn-cs"/>
              </a:rPr>
              <a:t>Do you have your passport/identification? Who has it?</a:t>
            </a:r>
          </a:p>
          <a:p>
            <a:pPr lvl="0" eaLnBrk="1" hangingPunct="1">
              <a:lnSpc>
                <a:spcPct val="80000"/>
              </a:lnSpc>
              <a:buFontTx/>
              <a:buNone/>
            </a:pPr>
            <a:endParaRPr lang="en-US" altLang="en-US" dirty="0">
              <a:cs typeface="Arial" panose="020B0604020202020204" pitchFamily="34" charset="0"/>
            </a:endParaRPr>
          </a:p>
          <a:p>
            <a:pPr lvl="0" eaLnBrk="1" hangingPunct="1">
              <a:lnSpc>
                <a:spcPct val="80000"/>
              </a:lnSpc>
              <a:buFontTx/>
              <a:buNone/>
            </a:pPr>
            <a:endParaRPr lang="en-US" altLang="en-US" sz="1000" dirty="0">
              <a:cs typeface="Arial" panose="020B0604020202020204" pitchFamily="34" charset="0"/>
            </a:endParaRPr>
          </a:p>
        </p:txBody>
      </p:sp>
      <p:sp>
        <p:nvSpPr>
          <p:cNvPr id="551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1761" indent="-285293">
              <a:defRPr>
                <a:solidFill>
                  <a:schemeClr val="tx1"/>
                </a:solidFill>
                <a:latin typeface="Calibri" pitchFamily="34" charset="0"/>
              </a:defRPr>
            </a:lvl2pPr>
            <a:lvl3pPr marL="1141171" indent="-228234">
              <a:defRPr>
                <a:solidFill>
                  <a:schemeClr val="tx1"/>
                </a:solidFill>
                <a:latin typeface="Calibri" pitchFamily="34" charset="0"/>
              </a:defRPr>
            </a:lvl3pPr>
            <a:lvl4pPr marL="1597640" indent="-228234">
              <a:defRPr>
                <a:solidFill>
                  <a:schemeClr val="tx1"/>
                </a:solidFill>
                <a:latin typeface="Calibri" pitchFamily="34" charset="0"/>
              </a:defRPr>
            </a:lvl4pPr>
            <a:lvl5pPr marL="2054108" indent="-228234">
              <a:defRPr>
                <a:solidFill>
                  <a:schemeClr val="tx1"/>
                </a:solidFill>
                <a:latin typeface="Calibri" pitchFamily="34" charset="0"/>
              </a:defRPr>
            </a:lvl5pPr>
            <a:lvl6pPr marL="2510577" indent="-228234" fontAlgn="base">
              <a:spcBef>
                <a:spcPct val="0"/>
              </a:spcBef>
              <a:spcAft>
                <a:spcPct val="0"/>
              </a:spcAft>
              <a:defRPr>
                <a:solidFill>
                  <a:schemeClr val="tx1"/>
                </a:solidFill>
                <a:latin typeface="Calibri" pitchFamily="34" charset="0"/>
              </a:defRPr>
            </a:lvl6pPr>
            <a:lvl7pPr marL="2967045" indent="-228234" fontAlgn="base">
              <a:spcBef>
                <a:spcPct val="0"/>
              </a:spcBef>
              <a:spcAft>
                <a:spcPct val="0"/>
              </a:spcAft>
              <a:defRPr>
                <a:solidFill>
                  <a:schemeClr val="tx1"/>
                </a:solidFill>
                <a:latin typeface="Calibri" pitchFamily="34" charset="0"/>
              </a:defRPr>
            </a:lvl7pPr>
            <a:lvl8pPr marL="3423514" indent="-228234" fontAlgn="base">
              <a:spcBef>
                <a:spcPct val="0"/>
              </a:spcBef>
              <a:spcAft>
                <a:spcPct val="0"/>
              </a:spcAft>
              <a:defRPr>
                <a:solidFill>
                  <a:schemeClr val="tx1"/>
                </a:solidFill>
                <a:latin typeface="Calibri" pitchFamily="34" charset="0"/>
              </a:defRPr>
            </a:lvl8pPr>
            <a:lvl9pPr marL="3879982" indent="-228234"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A11992B-4A01-46C3-9D73-6B00C7E3893E}" type="slidenum">
              <a:rPr lang="en-GB" altLang="en-US"/>
              <a:pPr fontAlgn="base">
                <a:spcBef>
                  <a:spcPct val="0"/>
                </a:spcBef>
                <a:spcAft>
                  <a:spcPct val="0"/>
                </a:spcAft>
              </a:pPr>
              <a:t>72</a:t>
            </a:fld>
            <a:endParaRPr lang="en-GB" altLang="en-US" dirty="0"/>
          </a:p>
        </p:txBody>
      </p:sp>
    </p:spTree>
    <p:extLst>
      <p:ext uri="{BB962C8B-B14F-4D97-AF65-F5344CB8AC3E}">
        <p14:creationId xmlns:p14="http://schemas.microsoft.com/office/powerpoint/2010/main" val="2731989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D04705D-4B41-4D6C-A6FC-97321D08A64A}" type="slidenum">
              <a:rPr lang="en-GB" smtClean="0"/>
              <a:pPr>
                <a:defRPr/>
              </a:pPr>
              <a:t>6</a:t>
            </a:fld>
            <a:endParaRPr lang="en-GB"/>
          </a:p>
        </p:txBody>
      </p:sp>
    </p:spTree>
    <p:extLst>
      <p:ext uri="{BB962C8B-B14F-4D97-AF65-F5344CB8AC3E}">
        <p14:creationId xmlns:p14="http://schemas.microsoft.com/office/powerpoint/2010/main" val="17632831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4100"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GB">
                <a:solidFill>
                  <a:prstClr val="black"/>
                </a:solidFill>
              </a:rPr>
              <a:t>Multi Agency Reception Centre Process Map</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some groups a child case study</a:t>
            </a:r>
            <a:r>
              <a:rPr lang="en-GB" baseline="0" dirty="0"/>
              <a:t> &amp; others adult versions. </a:t>
            </a:r>
          </a:p>
          <a:p>
            <a:endParaRPr lang="en-GB" baseline="0" dirty="0"/>
          </a:p>
          <a:p>
            <a:r>
              <a:rPr lang="en-GB" dirty="0"/>
              <a:t>SHOW A WELL</a:t>
            </a:r>
            <a:r>
              <a:rPr lang="en-GB" baseline="0" dirty="0"/>
              <a:t> </a:t>
            </a:r>
            <a:r>
              <a:rPr lang="en-GB" dirty="0"/>
              <a:t>COMPLETED FORM.</a:t>
            </a:r>
          </a:p>
          <a:p>
            <a:endParaRPr lang="en-GB" dirty="0"/>
          </a:p>
        </p:txBody>
      </p:sp>
      <p:sp>
        <p:nvSpPr>
          <p:cNvPr id="4" name="Slide Number Placeholder 3"/>
          <p:cNvSpPr>
            <a:spLocks noGrp="1"/>
          </p:cNvSpPr>
          <p:nvPr>
            <p:ph type="sldNum" sz="quarter" idx="10"/>
          </p:nvPr>
        </p:nvSpPr>
        <p:spPr/>
        <p:txBody>
          <a:bodyPr/>
          <a:lstStyle/>
          <a:p>
            <a:pPr>
              <a:defRPr/>
            </a:pPr>
            <a:fld id="{4D04705D-4B41-4D6C-A6FC-97321D08A64A}" type="slidenum">
              <a:rPr lang="en-GB" smtClean="0"/>
              <a:pPr>
                <a:defRPr/>
              </a:pPr>
              <a:t>74</a:t>
            </a:fld>
            <a:endParaRPr lang="en-GB"/>
          </a:p>
        </p:txBody>
      </p:sp>
    </p:spTree>
    <p:extLst>
      <p:ext uri="{BB962C8B-B14F-4D97-AF65-F5344CB8AC3E}">
        <p14:creationId xmlns:p14="http://schemas.microsoft.com/office/powerpoint/2010/main" val="303366424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D04705D-4B41-4D6C-A6FC-97321D08A64A}" type="slidenum">
              <a:rPr lang="en-GB" smtClean="0"/>
              <a:pPr>
                <a:defRPr/>
              </a:pPr>
              <a:t>76</a:t>
            </a:fld>
            <a:endParaRPr lang="en-GB"/>
          </a:p>
        </p:txBody>
      </p:sp>
    </p:spTree>
    <p:extLst>
      <p:ext uri="{BB962C8B-B14F-4D97-AF65-F5344CB8AC3E}">
        <p14:creationId xmlns:p14="http://schemas.microsoft.com/office/powerpoint/2010/main" val="5526083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a:cs typeface="Arial" pitchFamily="34" charset="0"/>
              </a:rPr>
              <a:t>Are unable to communicate with service providers, police, or others who might be able to help them.</a:t>
            </a:r>
          </a:p>
          <a:p>
            <a:endParaRPr lang="en-GB" dirty="0"/>
          </a:p>
        </p:txBody>
      </p:sp>
      <p:sp>
        <p:nvSpPr>
          <p:cNvPr id="4" name="Slide Number Placeholder 3"/>
          <p:cNvSpPr>
            <a:spLocks noGrp="1"/>
          </p:cNvSpPr>
          <p:nvPr>
            <p:ph type="sldNum" sz="quarter" idx="10"/>
          </p:nvPr>
        </p:nvSpPr>
        <p:spPr/>
        <p:txBody>
          <a:bodyPr/>
          <a:lstStyle/>
          <a:p>
            <a:pPr>
              <a:defRPr/>
            </a:pPr>
            <a:fld id="{4D04705D-4B41-4D6C-A6FC-97321D08A64A}" type="slidenum">
              <a:rPr lang="en-GB" smtClean="0"/>
              <a:pPr>
                <a:defRPr/>
              </a:pPr>
              <a:t>77</a:t>
            </a:fld>
            <a:endParaRPr lang="en-GB"/>
          </a:p>
        </p:txBody>
      </p:sp>
    </p:spTree>
    <p:extLst>
      <p:ext uri="{BB962C8B-B14F-4D97-AF65-F5344CB8AC3E}">
        <p14:creationId xmlns:p14="http://schemas.microsoft.com/office/powerpoint/2010/main" val="18482629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1" dirty="0">
                <a:latin typeface="Antique Olive" pitchFamily="34" charset="0"/>
              </a:rPr>
              <a:t>Fear</a:t>
            </a:r>
            <a:r>
              <a:rPr lang="en-US" altLang="en-US" sz="1200" dirty="0">
                <a:latin typeface="Antique Olive" pitchFamily="34" charset="0"/>
              </a:rPr>
              <a:t>: of retribution by trafficker, of being criminally prosecuted and punished, and of being thought of as a prostitute</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1" dirty="0">
                <a:latin typeface="Antique Olive" pitchFamily="34" charset="0"/>
              </a:rPr>
              <a:t>Guilt: </a:t>
            </a:r>
            <a:r>
              <a:rPr lang="en-US" altLang="en-US" sz="1200" dirty="0">
                <a:latin typeface="Antique Olive" pitchFamily="34" charset="0"/>
              </a:rPr>
              <a:t>for allowing oneself to be deceived, for violating the law and/or religious beliefs, for failing to raise the money needed by the family</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1" dirty="0">
                <a:latin typeface="Antique Olive" pitchFamily="34" charset="0"/>
              </a:rPr>
              <a:t>Anger: </a:t>
            </a:r>
            <a:r>
              <a:rPr lang="en-US" altLang="en-US" sz="1200" dirty="0">
                <a:latin typeface="Antique Olive" pitchFamily="34" charset="0"/>
              </a:rPr>
              <a:t>with themselves for getting into this type of a situation, with those who didn’t defend them and with society in general</a:t>
            </a:r>
          </a:p>
          <a:p>
            <a:pPr eaLnBrk="1" hangingPunct="1">
              <a:lnSpc>
                <a:spcPct val="90000"/>
              </a:lnSpc>
              <a:spcBef>
                <a:spcPct val="0"/>
              </a:spcBef>
              <a:buClr>
                <a:schemeClr val="tx1"/>
              </a:buClr>
            </a:pPr>
            <a:r>
              <a:rPr lang="en-US" altLang="en-US" sz="1200" b="1" dirty="0">
                <a:latin typeface="Antique Olive" pitchFamily="34" charset="0"/>
              </a:rPr>
              <a:t>Suspicion</a:t>
            </a:r>
            <a:r>
              <a:rPr lang="en-US" altLang="en-US" sz="1200" dirty="0">
                <a:latin typeface="Antique Olive" pitchFamily="34" charset="0"/>
              </a:rPr>
              <a:t>: of one’s own ability to defend oneself against those that betrayed him/her.</a:t>
            </a:r>
          </a:p>
          <a:p>
            <a:pPr eaLnBrk="1" hangingPunct="1">
              <a:lnSpc>
                <a:spcPct val="90000"/>
              </a:lnSpc>
              <a:spcBef>
                <a:spcPct val="0"/>
              </a:spcBef>
              <a:buClr>
                <a:schemeClr val="tx1"/>
              </a:buClr>
            </a:pPr>
            <a:r>
              <a:rPr lang="en-US" altLang="en-US" sz="1200" b="1" dirty="0">
                <a:latin typeface="Antique Olive" pitchFamily="34" charset="0"/>
              </a:rPr>
              <a:t>Hopelessness</a:t>
            </a:r>
            <a:r>
              <a:rPr lang="en-US" altLang="en-US" sz="1200" dirty="0">
                <a:latin typeface="Antique Olive" pitchFamily="34" charset="0"/>
              </a:rPr>
              <a:t>: About one’s future, that their situation will not improve. This is a strong indicator of longer-term depression.</a:t>
            </a:r>
          </a:p>
          <a:p>
            <a:pPr eaLnBrk="1" hangingPunct="1">
              <a:lnSpc>
                <a:spcPct val="90000"/>
              </a:lnSpc>
              <a:spcBef>
                <a:spcPct val="0"/>
              </a:spcBef>
              <a:buClr>
                <a:schemeClr val="tx1"/>
              </a:buClr>
            </a:pPr>
            <a:r>
              <a:rPr lang="en-US" altLang="en-US" sz="1200" b="1" dirty="0">
                <a:latin typeface="Antique Olive" pitchFamily="34" charset="0"/>
              </a:rPr>
              <a:t>Betrayal: </a:t>
            </a:r>
            <a:r>
              <a:rPr lang="en-US" altLang="en-US" sz="1200" dirty="0">
                <a:latin typeface="Antique Olive" pitchFamily="34" charset="0"/>
              </a:rPr>
              <a:t>by a person they trusted, by society for not intervening to protect them.</a:t>
            </a:r>
          </a:p>
          <a:p>
            <a:endParaRPr lang="en-GB" dirty="0"/>
          </a:p>
        </p:txBody>
      </p:sp>
      <p:sp>
        <p:nvSpPr>
          <p:cNvPr id="4" name="Slide Number Placeholder 3"/>
          <p:cNvSpPr>
            <a:spLocks noGrp="1"/>
          </p:cNvSpPr>
          <p:nvPr>
            <p:ph type="sldNum" sz="quarter" idx="10"/>
          </p:nvPr>
        </p:nvSpPr>
        <p:spPr/>
        <p:txBody>
          <a:bodyPr/>
          <a:lstStyle/>
          <a:p>
            <a:pPr>
              <a:defRPr/>
            </a:pPr>
            <a:fld id="{4D04705D-4B41-4D6C-A6FC-97321D08A64A}" type="slidenum">
              <a:rPr lang="en-GB" smtClean="0"/>
              <a:pPr>
                <a:defRPr/>
              </a:pPr>
              <a:t>78</a:t>
            </a:fld>
            <a:endParaRPr lang="en-GB"/>
          </a:p>
        </p:txBody>
      </p:sp>
    </p:spTree>
    <p:extLst>
      <p:ext uri="{BB962C8B-B14F-4D97-AF65-F5344CB8AC3E}">
        <p14:creationId xmlns:p14="http://schemas.microsoft.com/office/powerpoint/2010/main" val="16546500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7 MINS long.</a:t>
            </a:r>
          </a:p>
          <a:p>
            <a:endParaRPr lang="en-GB" dirty="0"/>
          </a:p>
          <a:p>
            <a:r>
              <a:rPr lang="en-GB" dirty="0"/>
              <a:t>If you have time you can end with this.</a:t>
            </a:r>
          </a:p>
          <a:p>
            <a:endParaRPr lang="en-GB" dirty="0"/>
          </a:p>
          <a:p>
            <a:r>
              <a:rPr lang="en-GB"/>
              <a:t>Complete evaluations</a:t>
            </a:r>
          </a:p>
        </p:txBody>
      </p:sp>
      <p:sp>
        <p:nvSpPr>
          <p:cNvPr id="4" name="Slide Number Placeholder 3"/>
          <p:cNvSpPr>
            <a:spLocks noGrp="1"/>
          </p:cNvSpPr>
          <p:nvPr>
            <p:ph type="sldNum" sz="quarter" idx="10"/>
          </p:nvPr>
        </p:nvSpPr>
        <p:spPr/>
        <p:txBody>
          <a:bodyPr/>
          <a:lstStyle/>
          <a:p>
            <a:pPr>
              <a:defRPr/>
            </a:pPr>
            <a:fld id="{4D04705D-4B41-4D6C-A6FC-97321D08A64A}" type="slidenum">
              <a:rPr lang="en-GB" smtClean="0"/>
              <a:pPr>
                <a:defRPr/>
              </a:pPr>
              <a:t>79</a:t>
            </a:fld>
            <a:endParaRPr lang="en-GB"/>
          </a:p>
        </p:txBody>
      </p:sp>
    </p:spTree>
    <p:extLst>
      <p:ext uri="{BB962C8B-B14F-4D97-AF65-F5344CB8AC3E}">
        <p14:creationId xmlns:p14="http://schemas.microsoft.com/office/powerpoint/2010/main" val="2585857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sz="1200" dirty="0">
                <a:cs typeface="Arial" charset="0"/>
              </a:rPr>
              <a:t>They housed 11 workers in a three-bedroomed house</a:t>
            </a:r>
          </a:p>
          <a:p>
            <a:pPr eaLnBrk="1" hangingPunct="1"/>
            <a:r>
              <a:rPr lang="en-GB" sz="1200" dirty="0">
                <a:cs typeface="Arial" charset="0"/>
              </a:rPr>
              <a:t>They controlled all their bank accounts</a:t>
            </a:r>
          </a:p>
          <a:p>
            <a:pPr eaLnBrk="1" hangingPunct="1"/>
            <a:r>
              <a:rPr lang="en-GB" sz="1200" dirty="0">
                <a:cs typeface="Arial" charset="0"/>
              </a:rPr>
              <a:t>They paid them between £5 and £20 </a:t>
            </a:r>
            <a:r>
              <a:rPr lang="en-GB" sz="1200" dirty="0" err="1">
                <a:cs typeface="Arial" charset="0"/>
              </a:rPr>
              <a:t>pw</a:t>
            </a:r>
            <a:endParaRPr lang="en-GB" sz="1200" dirty="0">
              <a:cs typeface="Arial" charset="0"/>
            </a:endParaRPr>
          </a:p>
          <a:p>
            <a:pPr eaLnBrk="1" hangingPunct="1"/>
            <a:r>
              <a:rPr lang="en-GB" sz="1200" dirty="0">
                <a:cs typeface="Arial" charset="0"/>
              </a:rPr>
              <a:t>They claimed benefits in their names</a:t>
            </a:r>
          </a:p>
          <a:p>
            <a:pPr eaLnBrk="1" hangingPunct="1"/>
            <a:r>
              <a:rPr lang="en-GB" sz="1200" dirty="0">
                <a:cs typeface="Arial" charset="0"/>
              </a:rPr>
              <a:t>They wore expensive jewellery</a:t>
            </a:r>
          </a:p>
          <a:p>
            <a:pPr eaLnBrk="1" hangingPunct="1"/>
            <a:r>
              <a:rPr lang="en-GB" sz="1200" dirty="0">
                <a:cs typeface="Arial" charset="0"/>
              </a:rPr>
              <a:t>They drove expensive cars</a:t>
            </a:r>
          </a:p>
          <a:p>
            <a:pPr eaLnBrk="1" hangingPunct="1"/>
            <a:r>
              <a:rPr lang="en-GB" sz="1200" dirty="0">
                <a:cs typeface="Arial" charset="0"/>
              </a:rPr>
              <a:t>Their wives stole ‘ready cash’ from the workers</a:t>
            </a:r>
          </a:p>
          <a:p>
            <a:pPr eaLnBrk="1" hangingPunct="1"/>
            <a:r>
              <a:rPr lang="en-GB" sz="1200" dirty="0">
                <a:cs typeface="Arial" charset="0"/>
              </a:rPr>
              <a:t>They made in excess of £1.3 million</a:t>
            </a:r>
          </a:p>
          <a:p>
            <a:endParaRPr lang="en-GB" dirty="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39DF38F7-9F33-4232-8F9B-E69D74897397}" type="slidenum">
              <a:rPr lang="en-GB">
                <a:solidFill>
                  <a:prstClr val="black"/>
                </a:solidFill>
              </a:rPr>
              <a:pPr>
                <a:defRPr/>
              </a:pPr>
              <a:t>80</a:t>
            </a:fld>
            <a:endParaRPr lang="en-GB" dirty="0">
              <a:solidFill>
                <a:prstClr val="black"/>
              </a:solidFill>
            </a:endParaRPr>
          </a:p>
        </p:txBody>
      </p:sp>
    </p:spTree>
    <p:extLst>
      <p:ext uri="{BB962C8B-B14F-4D97-AF65-F5344CB8AC3E}">
        <p14:creationId xmlns:p14="http://schemas.microsoft.com/office/powerpoint/2010/main" val="33057044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9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latin typeface="Arial" charset="0"/>
                <a:cs typeface="Arial" charset="0"/>
              </a:rPr>
              <a:t>These were photos of the traffickers home</a:t>
            </a:r>
          </a:p>
        </p:txBody>
      </p:sp>
      <p:sp>
        <p:nvSpPr>
          <p:cNvPr id="4" name="Slide Number Placeholder 3"/>
          <p:cNvSpPr>
            <a:spLocks noGrp="1"/>
          </p:cNvSpPr>
          <p:nvPr>
            <p:ph type="sldNum" sz="quarter" idx="5"/>
          </p:nvPr>
        </p:nvSpPr>
        <p:spPr/>
        <p:txBody>
          <a:bodyPr/>
          <a:lstStyle/>
          <a:p>
            <a:pPr>
              <a:defRPr/>
            </a:pPr>
            <a:fld id="{6E972CBB-F263-403A-959F-A3077D1FB786}" type="slidenum">
              <a:rPr lang="en-GB">
                <a:solidFill>
                  <a:prstClr val="black"/>
                </a:solidFill>
              </a:rPr>
              <a:pPr>
                <a:defRPr/>
              </a:pPr>
              <a:t>81</a:t>
            </a:fld>
            <a:endParaRPr lang="en-GB" dirty="0">
              <a:solidFill>
                <a:prstClr val="black"/>
              </a:solidFill>
            </a:endParaRPr>
          </a:p>
        </p:txBody>
      </p:sp>
    </p:spTree>
    <p:extLst>
      <p:ext uri="{BB962C8B-B14F-4D97-AF65-F5344CB8AC3E}">
        <p14:creationId xmlns:p14="http://schemas.microsoft.com/office/powerpoint/2010/main" val="23928983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sz="1200" dirty="0">
                <a:cs typeface="Arial" charset="0"/>
              </a:rPr>
              <a:t>11 workers were rescued from the </a:t>
            </a:r>
            <a:r>
              <a:rPr lang="en-GB" sz="1200" dirty="0" err="1">
                <a:cs typeface="Arial" charset="0"/>
              </a:rPr>
              <a:t>Marcins</a:t>
            </a:r>
            <a:r>
              <a:rPr lang="en-GB" sz="1200" dirty="0">
                <a:cs typeface="Arial" charset="0"/>
              </a:rPr>
              <a:t>’ control</a:t>
            </a:r>
          </a:p>
          <a:p>
            <a:pPr eaLnBrk="1" hangingPunct="1"/>
            <a:r>
              <a:rPr lang="en-GB" sz="1200" dirty="0">
                <a:cs typeface="Arial" charset="0"/>
              </a:rPr>
              <a:t>All entered the National Referral Mechanism for victims of trafficking</a:t>
            </a:r>
          </a:p>
          <a:p>
            <a:pPr eaLnBrk="1" hangingPunct="1"/>
            <a:r>
              <a:rPr lang="en-GB" sz="1200" dirty="0">
                <a:cs typeface="Arial" charset="0"/>
              </a:rPr>
              <a:t>Eight were assisted in returning to their homeland</a:t>
            </a:r>
          </a:p>
          <a:p>
            <a:pPr eaLnBrk="1" hangingPunct="1"/>
            <a:r>
              <a:rPr lang="en-GB" sz="1200" dirty="0">
                <a:cs typeface="Arial" charset="0"/>
              </a:rPr>
              <a:t>Three remained in the UK</a:t>
            </a:r>
          </a:p>
          <a:p>
            <a:pPr eaLnBrk="1" hangingPunct="1"/>
            <a:r>
              <a:rPr lang="en-GB" sz="1200" dirty="0">
                <a:cs typeface="Arial" charset="0"/>
              </a:rPr>
              <a:t>They wanted to stay and work for a decent wage</a:t>
            </a:r>
          </a:p>
          <a:p>
            <a:r>
              <a:rPr lang="en-GB" dirty="0">
                <a:latin typeface="Arial" charset="0"/>
                <a:cs typeface="Arial" charset="0"/>
              </a:rPr>
              <a:t>OUTCOME:</a:t>
            </a:r>
          </a:p>
          <a:p>
            <a:pPr eaLnBrk="1" hangingPunct="1">
              <a:spcAft>
                <a:spcPts val="600"/>
              </a:spcAft>
              <a:buFont typeface="Arial" charset="0"/>
              <a:buChar char="•"/>
            </a:pPr>
            <a:r>
              <a:rPr lang="en-GB" sz="1200" dirty="0" err="1"/>
              <a:t>Marek</a:t>
            </a:r>
            <a:r>
              <a:rPr lang="en-GB" sz="1200" dirty="0"/>
              <a:t> and Igor </a:t>
            </a:r>
            <a:r>
              <a:rPr lang="en-GB" sz="1200" dirty="0" err="1"/>
              <a:t>Marcin</a:t>
            </a:r>
            <a:r>
              <a:rPr lang="en-GB" sz="1200" dirty="0"/>
              <a:t> and their wives were arrested on 15 July 2013</a:t>
            </a:r>
          </a:p>
          <a:p>
            <a:pPr eaLnBrk="1" hangingPunct="1">
              <a:spcAft>
                <a:spcPts val="600"/>
              </a:spcAft>
              <a:buFont typeface="Arial" charset="0"/>
              <a:buChar char="•"/>
            </a:pPr>
            <a:r>
              <a:rPr lang="en-GB" sz="1200" dirty="0"/>
              <a:t>In February 2014 both men admitted human trafficking charges</a:t>
            </a:r>
          </a:p>
          <a:p>
            <a:pPr eaLnBrk="1" hangingPunct="1">
              <a:spcAft>
                <a:spcPts val="600"/>
              </a:spcAft>
              <a:buFont typeface="Arial" charset="0"/>
              <a:buChar char="•"/>
            </a:pPr>
            <a:r>
              <a:rPr lang="en-GB" sz="1200" dirty="0" err="1"/>
              <a:t>Marek</a:t>
            </a:r>
            <a:r>
              <a:rPr lang="en-GB" sz="1200" dirty="0"/>
              <a:t> got 40 months in prison – Igor got 52 months</a:t>
            </a:r>
          </a:p>
          <a:p>
            <a:pPr eaLnBrk="1" hangingPunct="1">
              <a:spcAft>
                <a:spcPts val="600"/>
              </a:spcAft>
              <a:buFont typeface="Arial" charset="0"/>
              <a:buChar char="•"/>
            </a:pPr>
            <a:r>
              <a:rPr lang="en-GB" sz="1200" dirty="0" err="1"/>
              <a:t>Marek’s</a:t>
            </a:r>
            <a:r>
              <a:rPr lang="en-GB" sz="1200" dirty="0"/>
              <a:t> wife Gabriela (right) received an eight month sentence for theft.</a:t>
            </a:r>
          </a:p>
          <a:p>
            <a:pPr eaLnBrk="1" hangingPunct="1">
              <a:spcAft>
                <a:spcPts val="600"/>
              </a:spcAft>
              <a:buFont typeface="Arial" charset="0"/>
              <a:buChar char="•"/>
            </a:pPr>
            <a:r>
              <a:rPr lang="en-GB" sz="1200" dirty="0"/>
              <a:t>Igor’s wife, Dagmar, got 10 months</a:t>
            </a:r>
          </a:p>
          <a:p>
            <a:endParaRPr lang="en-GB" dirty="0">
              <a:latin typeface="Arial" charset="0"/>
              <a:cs typeface="Arial" charset="0"/>
            </a:endParaRPr>
          </a:p>
          <a:p>
            <a:endParaRPr lang="en-GB" dirty="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1954F819-276D-4D62-B6A5-2BC737C51925}" type="slidenum">
              <a:rPr lang="en-GB">
                <a:solidFill>
                  <a:prstClr val="black"/>
                </a:solidFill>
              </a:rPr>
              <a:pPr>
                <a:defRPr/>
              </a:pPr>
              <a:t>82</a:t>
            </a:fld>
            <a:endParaRPr lang="en-GB" dirty="0">
              <a:solidFill>
                <a:prstClr val="black"/>
              </a:solidFill>
            </a:endParaRPr>
          </a:p>
        </p:txBody>
      </p:sp>
    </p:spTree>
    <p:extLst>
      <p:ext uri="{BB962C8B-B14F-4D97-AF65-F5344CB8AC3E}">
        <p14:creationId xmlns:p14="http://schemas.microsoft.com/office/powerpoint/2010/main" val="408406004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D04705D-4B41-4D6C-A6FC-97321D08A64A}" type="slidenum">
              <a:rPr lang="en-GB" smtClean="0"/>
              <a:pPr>
                <a:defRPr/>
              </a:pPr>
              <a:t>83</a:t>
            </a:fld>
            <a:endParaRPr lang="en-GB"/>
          </a:p>
        </p:txBody>
      </p:sp>
    </p:spTree>
    <p:extLst>
      <p:ext uri="{BB962C8B-B14F-4D97-AF65-F5344CB8AC3E}">
        <p14:creationId xmlns:p14="http://schemas.microsoft.com/office/powerpoint/2010/main" val="2598088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1488" indent="-285188">
              <a:defRPr>
                <a:solidFill>
                  <a:schemeClr val="tx1"/>
                </a:solidFill>
                <a:latin typeface="Calibri" pitchFamily="34" charset="0"/>
              </a:defRPr>
            </a:lvl2pPr>
            <a:lvl3pPr marL="1140751" indent="-228150">
              <a:defRPr>
                <a:solidFill>
                  <a:schemeClr val="tx1"/>
                </a:solidFill>
                <a:latin typeface="Calibri" pitchFamily="34" charset="0"/>
              </a:defRPr>
            </a:lvl3pPr>
            <a:lvl4pPr marL="1597052" indent="-228150">
              <a:defRPr>
                <a:solidFill>
                  <a:schemeClr val="tx1"/>
                </a:solidFill>
                <a:latin typeface="Calibri" pitchFamily="34" charset="0"/>
              </a:defRPr>
            </a:lvl4pPr>
            <a:lvl5pPr marL="2053352" indent="-228150">
              <a:defRPr>
                <a:solidFill>
                  <a:schemeClr val="tx1"/>
                </a:solidFill>
                <a:latin typeface="Calibri" pitchFamily="34" charset="0"/>
              </a:defRPr>
            </a:lvl5pPr>
            <a:lvl6pPr marL="2509654" indent="-228150" fontAlgn="base">
              <a:spcBef>
                <a:spcPct val="0"/>
              </a:spcBef>
              <a:spcAft>
                <a:spcPct val="0"/>
              </a:spcAft>
              <a:defRPr>
                <a:solidFill>
                  <a:schemeClr val="tx1"/>
                </a:solidFill>
                <a:latin typeface="Calibri" pitchFamily="34" charset="0"/>
              </a:defRPr>
            </a:lvl6pPr>
            <a:lvl7pPr marL="2965954" indent="-228150" fontAlgn="base">
              <a:spcBef>
                <a:spcPct val="0"/>
              </a:spcBef>
              <a:spcAft>
                <a:spcPct val="0"/>
              </a:spcAft>
              <a:defRPr>
                <a:solidFill>
                  <a:schemeClr val="tx1"/>
                </a:solidFill>
                <a:latin typeface="Calibri" pitchFamily="34" charset="0"/>
              </a:defRPr>
            </a:lvl7pPr>
            <a:lvl8pPr marL="3422254" indent="-228150" fontAlgn="base">
              <a:spcBef>
                <a:spcPct val="0"/>
              </a:spcBef>
              <a:spcAft>
                <a:spcPct val="0"/>
              </a:spcAft>
              <a:defRPr>
                <a:solidFill>
                  <a:schemeClr val="tx1"/>
                </a:solidFill>
                <a:latin typeface="Calibri" pitchFamily="34" charset="0"/>
              </a:defRPr>
            </a:lvl8pPr>
            <a:lvl9pPr marL="3878556" indent="-228150" fontAlgn="base">
              <a:spcBef>
                <a:spcPct val="0"/>
              </a:spcBef>
              <a:spcAft>
                <a:spcPct val="0"/>
              </a:spcAft>
              <a:defRPr>
                <a:solidFill>
                  <a:schemeClr val="tx1"/>
                </a:solidFill>
                <a:latin typeface="Calibri" pitchFamily="34" charset="0"/>
              </a:defRPr>
            </a:lvl9pPr>
          </a:lstStyle>
          <a:p>
            <a:fld id="{884DA1E8-96E3-4C35-9748-3FB421D2F9CA}" type="slidenum">
              <a:rPr lang="en-GB" altLang="en-US">
                <a:solidFill>
                  <a:srgbClr val="000000"/>
                </a:solidFill>
                <a:latin typeface="Arial" pitchFamily="34" charset="0"/>
              </a:rPr>
              <a:pPr/>
              <a:t>8</a:t>
            </a:fld>
            <a:endParaRPr lang="en-GB" altLang="en-US" dirty="0">
              <a:solidFill>
                <a:srgbClr val="000000"/>
              </a:solidFill>
              <a:latin typeface="Arial" pitchFamily="34" charset="0"/>
            </a:endParaRPr>
          </a:p>
        </p:txBody>
      </p:sp>
      <p:sp>
        <p:nvSpPr>
          <p:cNvPr id="51917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9172" name="Notes Placeholder 2"/>
          <p:cNvSpPr>
            <a:spLocks noGrp="1"/>
          </p:cNvSpPr>
          <p:nvPr>
            <p:ph type="body" idx="1"/>
          </p:nvPr>
        </p:nvSpPr>
        <p:spPr bwMode="auto">
          <a:xfrm>
            <a:off x="685802" y="4343400"/>
            <a:ext cx="5487987"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cs typeface="Arial" pitchFamily="34" charset="0"/>
              </a:rPr>
              <a:t>The most simple explanation for ‘slavery’. Despite being outlawed on both sides of the Atlantic since 1805, the trade in human slaves has not stopped. It has simply been driven ‘underground’ by being prohibited.</a:t>
            </a:r>
          </a:p>
          <a:p>
            <a:pPr>
              <a:spcBef>
                <a:spcPct val="0"/>
              </a:spcBef>
            </a:pPr>
            <a:endParaRPr lang="en-GB" altLang="en-US" dirty="0">
              <a:cs typeface="Arial" pitchFamily="34" charset="0"/>
            </a:endParaRPr>
          </a:p>
          <a:p>
            <a:pPr>
              <a:spcBef>
                <a:spcPct val="0"/>
              </a:spcBef>
            </a:pPr>
            <a:r>
              <a:rPr lang="en-GB" altLang="en-US" dirty="0">
                <a:cs typeface="Arial" pitchFamily="34" charset="0"/>
              </a:rPr>
              <a:t>Modern slavery includes: human trafficking, slavery, servitude,</a:t>
            </a:r>
            <a:r>
              <a:rPr lang="en-GB" altLang="en-US" baseline="0" dirty="0">
                <a:cs typeface="Arial" pitchFamily="34" charset="0"/>
              </a:rPr>
              <a:t> forced &amp; compulsory labour</a:t>
            </a:r>
            <a:endParaRPr lang="en-GB" altLang="en-US" dirty="0">
              <a:cs typeface="Arial" pitchFamily="34" charset="0"/>
            </a:endParaRPr>
          </a:p>
          <a:p>
            <a:pPr>
              <a:spcBef>
                <a:spcPct val="0"/>
              </a:spcBef>
            </a:pPr>
            <a:endParaRPr lang="en-GB" altLang="en-US" dirty="0">
              <a:cs typeface="Arial" pitchFamily="34" charset="0"/>
            </a:endParaRPr>
          </a:p>
          <a:p>
            <a:pPr>
              <a:spcBef>
                <a:spcPct val="0"/>
              </a:spcBef>
            </a:pPr>
            <a:r>
              <a:rPr lang="en-GB" altLang="en-US" dirty="0"/>
              <a:t>Human trafficking is the  fastest growing form of slavery today and is prohibited under international law, as well as under the criminal laws of the United Kingdom and other countries. </a:t>
            </a:r>
          </a:p>
          <a:p>
            <a:pPr>
              <a:spcBef>
                <a:spcPct val="0"/>
              </a:spcBef>
            </a:pPr>
            <a:endParaRPr lang="en-GB" altLang="en-US" dirty="0"/>
          </a:p>
          <a:p>
            <a:pPr>
              <a:spcBef>
                <a:spcPct val="0"/>
              </a:spcBef>
            </a:pPr>
            <a:r>
              <a:rPr lang="en-GB" altLang="en-US" dirty="0"/>
              <a:t>The home office estimated in 2013 there were between 10,000 &amp; 13,000 victims</a:t>
            </a:r>
            <a:r>
              <a:rPr lang="en-GB" altLang="en-US" baseline="0" dirty="0"/>
              <a:t> of modern slavery in UK</a:t>
            </a:r>
            <a:endParaRPr lang="en-GB" altLang="en-US" dirty="0"/>
          </a:p>
          <a:p>
            <a:pPr>
              <a:spcBef>
                <a:spcPct val="0"/>
              </a:spcBef>
            </a:pPr>
            <a:endParaRPr lang="en-GB" altLang="en-US" dirty="0"/>
          </a:p>
        </p:txBody>
      </p:sp>
      <p:sp>
        <p:nvSpPr>
          <p:cNvPr id="519173" name="Slide Number Placeholder 3"/>
          <p:cNvSpPr txBox="1">
            <a:spLocks noGrp="1"/>
          </p:cNvSpPr>
          <p:nvPr/>
        </p:nvSpPr>
        <p:spPr bwMode="auto">
          <a:xfrm>
            <a:off x="3883027"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0" tIns="45630" rIns="91260" bIns="45630"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4D60A2F2-F1A2-4992-9A15-25F03B2188B2}" type="slidenum">
              <a:rPr lang="en-GB" altLang="en-US" sz="1200">
                <a:solidFill>
                  <a:srgbClr val="000000"/>
                </a:solidFill>
                <a:latin typeface="Arial" pitchFamily="34" charset="0"/>
              </a:rPr>
              <a:pPr algn="r"/>
              <a:t>8</a:t>
            </a:fld>
            <a:endParaRPr lang="en-GB" altLang="en-US" sz="1200" dirty="0">
              <a:solidFill>
                <a:srgbClr val="000000"/>
              </a:solidFill>
              <a:latin typeface="Arial" pitchFamily="34" charset="0"/>
            </a:endParaRPr>
          </a:p>
        </p:txBody>
      </p:sp>
    </p:spTree>
    <p:extLst>
      <p:ext uri="{BB962C8B-B14F-4D97-AF65-F5344CB8AC3E}">
        <p14:creationId xmlns:p14="http://schemas.microsoft.com/office/powerpoint/2010/main" val="58078264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to consider when completing </a:t>
            </a:r>
            <a:r>
              <a:rPr lang="en-GB"/>
              <a:t>a SAFETY</a:t>
            </a:r>
            <a:r>
              <a:rPr lang="en-GB" baseline="0"/>
              <a:t> PLAN.</a:t>
            </a:r>
            <a:endParaRPr lang="en-GB" baseline="0" dirty="0"/>
          </a:p>
          <a:p>
            <a:endParaRPr lang="en-GB" baseline="0" dirty="0"/>
          </a:p>
          <a:p>
            <a:r>
              <a:rPr lang="en-GB" dirty="0"/>
              <a:t>Risk of being re-trafficked or killed, or family members being killed</a:t>
            </a:r>
            <a:r>
              <a:rPr lang="en-GB" baseline="0" dirty="0"/>
              <a:t> to force them back in to it.</a:t>
            </a:r>
            <a:endParaRPr lang="en-GB" dirty="0"/>
          </a:p>
        </p:txBody>
      </p:sp>
      <p:sp>
        <p:nvSpPr>
          <p:cNvPr id="4" name="Slide Number Placeholder 3"/>
          <p:cNvSpPr>
            <a:spLocks noGrp="1"/>
          </p:cNvSpPr>
          <p:nvPr>
            <p:ph type="sldNum" sz="quarter" idx="10"/>
          </p:nvPr>
        </p:nvSpPr>
        <p:spPr/>
        <p:txBody>
          <a:bodyPr/>
          <a:lstStyle/>
          <a:p>
            <a:pPr>
              <a:defRPr/>
            </a:pPr>
            <a:fld id="{4D04705D-4B41-4D6C-A6FC-97321D08A64A}" type="slidenum">
              <a:rPr lang="en-GB" smtClean="0"/>
              <a:pPr>
                <a:defRPr/>
              </a:pPr>
              <a:t>84</a:t>
            </a:fld>
            <a:endParaRPr lang="en-GB"/>
          </a:p>
        </p:txBody>
      </p:sp>
    </p:spTree>
    <p:extLst>
      <p:ext uri="{BB962C8B-B14F-4D97-AF65-F5344CB8AC3E}">
        <p14:creationId xmlns:p14="http://schemas.microsoft.com/office/powerpoint/2010/main" val="24509055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Suicidal – linked to the shame of what has happened.</a:t>
            </a:r>
          </a:p>
          <a:p>
            <a:endParaRPr lang="en-GB" dirty="0"/>
          </a:p>
          <a:p>
            <a:r>
              <a:rPr lang="en-GB" dirty="0"/>
              <a:t>ALPHA – a victim who grooms &amp;/or recruits others into exploitation</a:t>
            </a:r>
          </a:p>
        </p:txBody>
      </p:sp>
      <p:sp>
        <p:nvSpPr>
          <p:cNvPr id="4" name="Slide Number Placeholder 3"/>
          <p:cNvSpPr>
            <a:spLocks noGrp="1"/>
          </p:cNvSpPr>
          <p:nvPr>
            <p:ph type="sldNum" sz="quarter" idx="10"/>
          </p:nvPr>
        </p:nvSpPr>
        <p:spPr/>
        <p:txBody>
          <a:bodyPr/>
          <a:lstStyle/>
          <a:p>
            <a:pPr>
              <a:defRPr/>
            </a:pPr>
            <a:fld id="{4D04705D-4B41-4D6C-A6FC-97321D08A64A}" type="slidenum">
              <a:rPr lang="en-GB" smtClean="0"/>
              <a:pPr>
                <a:defRPr/>
              </a:pPr>
              <a:t>85</a:t>
            </a:fld>
            <a:endParaRPr lang="en-GB"/>
          </a:p>
        </p:txBody>
      </p:sp>
    </p:spTree>
    <p:extLst>
      <p:ext uri="{BB962C8B-B14F-4D97-AF65-F5344CB8AC3E}">
        <p14:creationId xmlns:p14="http://schemas.microsoft.com/office/powerpoint/2010/main" val="115456757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Using same case study as previous activity</a:t>
            </a:r>
            <a:r>
              <a:rPr lang="en-GB" baseline="0" dirty="0"/>
              <a:t>.</a:t>
            </a:r>
          </a:p>
          <a:p>
            <a:endParaRPr lang="en-GB" dirty="0"/>
          </a:p>
          <a:p>
            <a:r>
              <a:rPr lang="en-GB" baseline="0" dirty="0"/>
              <a:t>Highlight that this process takes place at MARAC or local procedures. That a multi-agency approach is required to safeguard the individuals &amp; agree between agencies who will do what when &amp; where.</a:t>
            </a:r>
            <a:endParaRPr lang="en-GB" dirty="0"/>
          </a:p>
        </p:txBody>
      </p:sp>
      <p:sp>
        <p:nvSpPr>
          <p:cNvPr id="4" name="Slide Number Placeholder 3"/>
          <p:cNvSpPr>
            <a:spLocks noGrp="1"/>
          </p:cNvSpPr>
          <p:nvPr>
            <p:ph type="sldNum" sz="quarter" idx="10"/>
          </p:nvPr>
        </p:nvSpPr>
        <p:spPr/>
        <p:txBody>
          <a:bodyPr/>
          <a:lstStyle/>
          <a:p>
            <a:pPr>
              <a:defRPr/>
            </a:pPr>
            <a:fld id="{4D04705D-4B41-4D6C-A6FC-97321D08A64A}" type="slidenum">
              <a:rPr lang="en-GB" smtClean="0"/>
              <a:pPr>
                <a:defRPr/>
              </a:pPr>
              <a:t>86</a:t>
            </a:fld>
            <a:endParaRPr lang="en-GB"/>
          </a:p>
        </p:txBody>
      </p:sp>
    </p:spTree>
    <p:extLst>
      <p:ext uri="{BB962C8B-B14F-4D97-AF65-F5344CB8AC3E}">
        <p14:creationId xmlns:p14="http://schemas.microsoft.com/office/powerpoint/2010/main" val="303366424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pitchFamily="34" charset="0"/>
                <a:ea typeface="+mn-ea"/>
                <a:cs typeface="+mn-cs"/>
              </a:rPr>
              <a:t>https://www.youtube.com/watch?v=k-I5EtcewdM</a:t>
            </a:r>
          </a:p>
          <a:p>
            <a:endParaRPr lang="en-GB" dirty="0"/>
          </a:p>
          <a:p>
            <a:r>
              <a:rPr lang="en-GB" dirty="0"/>
              <a:t>7 MINS long.</a:t>
            </a:r>
          </a:p>
          <a:p>
            <a:endParaRPr lang="en-GB" dirty="0"/>
          </a:p>
          <a:p>
            <a:r>
              <a:rPr lang="en-GB" dirty="0"/>
              <a:t>If you have time you can end with this.</a:t>
            </a:r>
          </a:p>
          <a:p>
            <a:endParaRPr lang="en-GB" dirty="0"/>
          </a:p>
          <a:p>
            <a:r>
              <a:rPr lang="en-GB" dirty="0"/>
              <a:t>Complete evaluations</a:t>
            </a:r>
          </a:p>
        </p:txBody>
      </p:sp>
      <p:sp>
        <p:nvSpPr>
          <p:cNvPr id="4" name="Slide Number Placeholder 3"/>
          <p:cNvSpPr>
            <a:spLocks noGrp="1"/>
          </p:cNvSpPr>
          <p:nvPr>
            <p:ph type="sldNum" sz="quarter" idx="10"/>
          </p:nvPr>
        </p:nvSpPr>
        <p:spPr/>
        <p:txBody>
          <a:bodyPr/>
          <a:lstStyle/>
          <a:p>
            <a:pPr>
              <a:defRPr/>
            </a:pPr>
            <a:fld id="{4D04705D-4B41-4D6C-A6FC-97321D08A64A}" type="slidenum">
              <a:rPr lang="en-GB" smtClean="0"/>
              <a:pPr>
                <a:defRPr/>
              </a:pPr>
              <a:t>87</a:t>
            </a:fld>
            <a:endParaRPr lang="en-GB"/>
          </a:p>
        </p:txBody>
      </p:sp>
    </p:spTree>
    <p:extLst>
      <p:ext uri="{BB962C8B-B14F-4D97-AF65-F5344CB8AC3E}">
        <p14:creationId xmlns:p14="http://schemas.microsoft.com/office/powerpoint/2010/main" val="279913111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D04705D-4B41-4D6C-A6FC-97321D08A64A}" type="slidenum">
              <a:rPr lang="en-GB" smtClean="0"/>
              <a:pPr>
                <a:defRPr/>
              </a:pPr>
              <a:t>88</a:t>
            </a:fld>
            <a:endParaRPr lang="en-GB"/>
          </a:p>
        </p:txBody>
      </p:sp>
    </p:spTree>
    <p:extLst>
      <p:ext uri="{BB962C8B-B14F-4D97-AF65-F5344CB8AC3E}">
        <p14:creationId xmlns:p14="http://schemas.microsoft.com/office/powerpoint/2010/main" val="335598934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a copy of Competency Framework</a:t>
            </a:r>
          </a:p>
          <a:p>
            <a:endParaRPr lang="en-GB" dirty="0"/>
          </a:p>
        </p:txBody>
      </p:sp>
      <p:sp>
        <p:nvSpPr>
          <p:cNvPr id="4" name="Slide Number Placeholder 3"/>
          <p:cNvSpPr>
            <a:spLocks noGrp="1"/>
          </p:cNvSpPr>
          <p:nvPr>
            <p:ph type="sldNum" sz="quarter" idx="10"/>
          </p:nvPr>
        </p:nvSpPr>
        <p:spPr/>
        <p:txBody>
          <a:bodyPr/>
          <a:lstStyle/>
          <a:p>
            <a:pPr>
              <a:defRPr/>
            </a:pPr>
            <a:fld id="{4D04705D-4B41-4D6C-A6FC-97321D08A64A}" type="slidenum">
              <a:rPr lang="en-GB" smtClean="0"/>
              <a:pPr>
                <a:defRPr/>
              </a:pPr>
              <a:t>89</a:t>
            </a:fld>
            <a:endParaRPr lang="en-GB"/>
          </a:p>
        </p:txBody>
      </p:sp>
    </p:spTree>
    <p:extLst>
      <p:ext uri="{BB962C8B-B14F-4D97-AF65-F5344CB8AC3E}">
        <p14:creationId xmlns:p14="http://schemas.microsoft.com/office/powerpoint/2010/main" val="48614928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Feedback</a:t>
            </a:r>
            <a:r>
              <a:rPr lang="en-GB" baseline="0" dirty="0"/>
              <a:t> of your NRM submissions</a:t>
            </a:r>
            <a:endParaRPr lang="en-GB" dirty="0"/>
          </a:p>
        </p:txBody>
      </p:sp>
      <p:sp>
        <p:nvSpPr>
          <p:cNvPr id="4" name="Slide Number Placeholder 3"/>
          <p:cNvSpPr>
            <a:spLocks noGrp="1"/>
          </p:cNvSpPr>
          <p:nvPr>
            <p:ph type="sldNum" sz="quarter" idx="10"/>
          </p:nvPr>
        </p:nvSpPr>
        <p:spPr/>
        <p:txBody>
          <a:bodyPr/>
          <a:lstStyle/>
          <a:p>
            <a:pPr>
              <a:defRPr/>
            </a:pPr>
            <a:fld id="{4D04705D-4B41-4D6C-A6FC-97321D08A64A}" type="slidenum">
              <a:rPr lang="en-GB" smtClean="0"/>
              <a:pPr>
                <a:defRPr/>
              </a:pPr>
              <a:t>90</a:t>
            </a:fld>
            <a:endParaRPr lang="en-GB"/>
          </a:p>
        </p:txBody>
      </p:sp>
    </p:spTree>
    <p:extLst>
      <p:ext uri="{BB962C8B-B14F-4D97-AF65-F5344CB8AC3E}">
        <p14:creationId xmlns:p14="http://schemas.microsoft.com/office/powerpoint/2010/main" val="335598934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 the course tell delegates</a:t>
            </a:r>
            <a:r>
              <a:rPr lang="en-GB" baseline="0" dirty="0"/>
              <a:t> to add the modern slavery helpline number to their phone. </a:t>
            </a:r>
          </a:p>
          <a:p>
            <a:pPr fontAlgn="auto">
              <a:spcBef>
                <a:spcPct val="50000"/>
              </a:spcBef>
              <a:spcAft>
                <a:spcPts val="0"/>
              </a:spcAft>
            </a:pPr>
            <a:r>
              <a:rPr lang="en-GB" altLang="en-US" b="1" dirty="0">
                <a:latin typeface="Arial" pitchFamily="34" charset="0"/>
                <a:cs typeface="Arial" pitchFamily="34" charset="0"/>
              </a:rPr>
              <a:t>Modern Slavery Helpline</a:t>
            </a:r>
          </a:p>
          <a:p>
            <a:pPr fontAlgn="auto">
              <a:spcBef>
                <a:spcPct val="50000"/>
              </a:spcBef>
              <a:spcAft>
                <a:spcPts val="0"/>
              </a:spcAft>
            </a:pPr>
            <a:r>
              <a:rPr lang="en-GB" altLang="en-US" b="1" dirty="0">
                <a:latin typeface="Arial" pitchFamily="34" charset="0"/>
                <a:cs typeface="Arial" pitchFamily="34" charset="0"/>
              </a:rPr>
              <a:t>08000 121 700</a:t>
            </a:r>
          </a:p>
          <a:p>
            <a:endParaRPr lang="en-GB" dirty="0"/>
          </a:p>
        </p:txBody>
      </p:sp>
      <p:sp>
        <p:nvSpPr>
          <p:cNvPr id="4" name="Slide Number Placeholder 3"/>
          <p:cNvSpPr>
            <a:spLocks noGrp="1"/>
          </p:cNvSpPr>
          <p:nvPr>
            <p:ph type="sldNum" sz="quarter" idx="10"/>
          </p:nvPr>
        </p:nvSpPr>
        <p:spPr/>
        <p:txBody>
          <a:bodyPr/>
          <a:lstStyle/>
          <a:p>
            <a:pPr>
              <a:defRPr/>
            </a:pPr>
            <a:fld id="{4D04705D-4B41-4D6C-A6FC-97321D08A64A}" type="slidenum">
              <a:rPr lang="en-GB" smtClean="0"/>
              <a:pPr>
                <a:defRPr/>
              </a:pPr>
              <a:t>91</a:t>
            </a:fld>
            <a:endParaRPr lang="en-GB"/>
          </a:p>
        </p:txBody>
      </p:sp>
    </p:spTree>
    <p:extLst>
      <p:ext uri="{BB962C8B-B14F-4D97-AF65-F5344CB8AC3E}">
        <p14:creationId xmlns:p14="http://schemas.microsoft.com/office/powerpoint/2010/main" val="168748695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D04705D-4B41-4D6C-A6FC-97321D08A64A}" type="slidenum">
              <a:rPr lang="en-GB" smtClean="0"/>
              <a:pPr>
                <a:defRPr/>
              </a:pPr>
              <a:t>92</a:t>
            </a:fld>
            <a:endParaRPr lang="en-GB"/>
          </a:p>
        </p:txBody>
      </p:sp>
    </p:spTree>
    <p:extLst>
      <p:ext uri="{BB962C8B-B14F-4D97-AF65-F5344CB8AC3E}">
        <p14:creationId xmlns:p14="http://schemas.microsoft.com/office/powerpoint/2010/main" val="1229045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en-GB" dirty="0"/>
              <a:t>The </a:t>
            </a:r>
            <a:r>
              <a:rPr lang="en-GB" b="1" dirty="0"/>
              <a:t>Palermo protocols</a:t>
            </a:r>
            <a:r>
              <a:rPr lang="en-GB" dirty="0"/>
              <a:t> are three </a:t>
            </a:r>
            <a:r>
              <a:rPr lang="en-GB" dirty="0">
                <a:hlinkClick r:id="rId3" tooltip="Treaty"/>
              </a:rPr>
              <a:t>protocols</a:t>
            </a:r>
            <a:r>
              <a:rPr lang="en-GB" dirty="0"/>
              <a:t> that were adopted by the </a:t>
            </a:r>
            <a:r>
              <a:rPr lang="en-GB" dirty="0">
                <a:hlinkClick r:id="rId4" tooltip="United Nations"/>
              </a:rPr>
              <a:t>United Nations</a:t>
            </a:r>
            <a:r>
              <a:rPr lang="en-GB" dirty="0"/>
              <a:t> to supplement the 2000 </a:t>
            </a:r>
            <a:r>
              <a:rPr lang="en-GB" dirty="0">
                <a:hlinkClick r:id="rId5" tooltip="Convention against Transnational Organized Crime"/>
              </a:rPr>
              <a:t>Convention against Transnational Organized Crime</a:t>
            </a:r>
            <a:r>
              <a:rPr lang="en-GB" dirty="0"/>
              <a:t> (the Palermo Convention). </a:t>
            </a:r>
          </a:p>
          <a:p>
            <a:pPr rtl="0"/>
            <a:endParaRPr lang="en-GB" dirty="0"/>
          </a:p>
          <a:p>
            <a:pPr eaLnBrk="1" hangingPunct="1"/>
            <a:r>
              <a:rPr lang="en-GB" altLang="en-US" dirty="0"/>
              <a:t>Human trafficking is the illegal trade of human beings, mainly for the purposes of sexual exploitation or forced labour.  The Palermo Protocol was signed by the UK in 2000 and provides the first internationally recognised definition of human trafficking.</a:t>
            </a:r>
            <a:r>
              <a:rPr lang="en-GB" altLang="en-US" dirty="0">
                <a:latin typeface="Arial" charset="0"/>
                <a:cs typeface="Arial" charset="0"/>
              </a:rPr>
              <a:t> </a:t>
            </a:r>
          </a:p>
          <a:p>
            <a:pPr eaLnBrk="1" hangingPunct="1"/>
            <a:r>
              <a:rPr lang="en-GB" altLang="en-US" dirty="0">
                <a:latin typeface="Arial" charset="0"/>
                <a:cs typeface="Arial" charset="0"/>
              </a:rPr>
              <a:t>More recently there has been a slight amendment to this in the addition of the term ‘begging’ which has been agreed by many countries.</a:t>
            </a:r>
          </a:p>
          <a:p>
            <a:pPr eaLnBrk="1" hangingPunct="1"/>
            <a:endParaRPr lang="en-GB" altLang="en-US" dirty="0">
              <a:latin typeface="Arial" charset="0"/>
              <a:cs typeface="Arial" charset="0"/>
            </a:endParaRPr>
          </a:p>
          <a:p>
            <a:pPr eaLnBrk="1" hangingPunct="1"/>
            <a:r>
              <a:rPr lang="en-GB" altLang="en-US" dirty="0">
                <a:latin typeface="Arial" charset="0"/>
                <a:cs typeface="Arial" charset="0"/>
              </a:rPr>
              <a:t>The UK has decided to opt out of this amendment at this time. This has resulted in significant lobbying by children’s charities to the UK Government.</a:t>
            </a:r>
          </a:p>
          <a:p>
            <a:endParaRPr lang="en-GB" altLang="en-US" dirty="0"/>
          </a:p>
          <a:p>
            <a:endParaRPr lang="en-GB" altLang="en-US" dirty="0"/>
          </a:p>
        </p:txBody>
      </p:sp>
      <p:sp>
        <p:nvSpPr>
          <p:cNvPr id="2017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747253D-89D2-4999-9D42-1AC605523A5A}" type="slidenum">
              <a:rPr lang="en-GB" altLang="en-US" smtClean="0"/>
              <a:pPr eaLnBrk="1" hangingPunct="1"/>
              <a:t>9</a:t>
            </a:fld>
            <a:endParaRPr lang="en-GB" altLang="en-US" dirty="0"/>
          </a:p>
        </p:txBody>
      </p:sp>
    </p:spTree>
    <p:extLst>
      <p:ext uri="{BB962C8B-B14F-4D97-AF65-F5344CB8AC3E}">
        <p14:creationId xmlns:p14="http://schemas.microsoft.com/office/powerpoint/2010/main" val="3973894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Modern slavery is an umbrella term that covers the offences</a:t>
            </a:r>
            <a:r>
              <a:rPr lang="en-GB" baseline="0" dirty="0"/>
              <a:t> of human trafficking &amp; slavery, servitude &amp; forced or compulsory labour. </a:t>
            </a:r>
          </a:p>
          <a:p>
            <a:r>
              <a:rPr lang="en-GB" baseline="0" dirty="0"/>
              <a:t>Exploitative behaviours involved in these crimes is often similar.</a:t>
            </a:r>
          </a:p>
          <a:p>
            <a:endParaRPr lang="en-GB" baseline="0" dirty="0"/>
          </a:p>
          <a:p>
            <a:r>
              <a:rPr lang="en-GB" dirty="0"/>
              <a:t>It would be a good idea to have this to hand every time you complete an NRM form to ensure you have covered all the requirements for a trafficked victim.</a:t>
            </a:r>
          </a:p>
        </p:txBody>
      </p:sp>
      <p:sp>
        <p:nvSpPr>
          <p:cNvPr id="4" name="Slide Number Placeholder 3"/>
          <p:cNvSpPr>
            <a:spLocks noGrp="1"/>
          </p:cNvSpPr>
          <p:nvPr>
            <p:ph type="sldNum" sz="quarter" idx="10"/>
          </p:nvPr>
        </p:nvSpPr>
        <p:spPr/>
        <p:txBody>
          <a:bodyPr/>
          <a:lstStyle/>
          <a:p>
            <a:pPr>
              <a:defRPr/>
            </a:pPr>
            <a:fld id="{4D04705D-4B41-4D6C-A6FC-97321D08A64A}" type="slidenum">
              <a:rPr lang="en-GB" smtClean="0"/>
              <a:pPr>
                <a:defRPr/>
              </a:pPr>
              <a:t>10</a:t>
            </a:fld>
            <a:endParaRPr lang="en-GB"/>
          </a:p>
        </p:txBody>
      </p:sp>
    </p:spTree>
    <p:extLst>
      <p:ext uri="{BB962C8B-B14F-4D97-AF65-F5344CB8AC3E}">
        <p14:creationId xmlns:p14="http://schemas.microsoft.com/office/powerpoint/2010/main" val="33456749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en-US" sz="2400">
                <a:solidFill>
                  <a:srgbClr val="000000"/>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en-US" sz="240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en-US" sz="240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en-US" sz="240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en-US" sz="240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en-US" sz="240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en-US" sz="240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en-US" sz="240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en-US" sz="240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en-US" sz="240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en-US" sz="2400">
                  <a:solidFill>
                    <a:srgbClr val="000000"/>
                  </a:solidFill>
                  <a:latin typeface="Times New Roman" pitchFamily="18" charset="0"/>
                </a:endParaRPr>
              </a:p>
            </p:txBody>
          </p:sp>
        </p:grpSp>
      </p:grpSp>
      <p:pic>
        <p:nvPicPr>
          <p:cNvPr id="18"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380312" y="115888"/>
            <a:ext cx="16954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118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GB" noProof="0"/>
              <a:t>Click to edit Master title style</a:t>
            </a:r>
          </a:p>
        </p:txBody>
      </p:sp>
      <p:sp>
        <p:nvSpPr>
          <p:cNvPr id="39118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GB" noProof="0"/>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atin typeface="Arial" pitchFamily="34" charset="0"/>
              </a:defRPr>
            </a:lvl1pPr>
          </a:lstStyle>
          <a:p>
            <a:pPr>
              <a:defRPr/>
            </a:pPr>
            <a:endParaRPr lang="en-GB"/>
          </a:p>
        </p:txBody>
      </p:sp>
      <p:sp>
        <p:nvSpPr>
          <p:cNvPr id="20" name="Rectangle 17"/>
          <p:cNvSpPr>
            <a:spLocks noGrp="1" noChangeArrowheads="1"/>
          </p:cNvSpPr>
          <p:nvPr>
            <p:ph type="ftr" sz="quarter" idx="11"/>
          </p:nvPr>
        </p:nvSpPr>
        <p:spPr/>
        <p:txBody>
          <a:bodyPr/>
          <a:lstStyle>
            <a:lvl1pPr>
              <a:defRPr>
                <a:latin typeface="Arial" pitchFamily="34" charset="0"/>
              </a:defRPr>
            </a:lvl1pPr>
          </a:lstStyle>
          <a:p>
            <a:pPr>
              <a:defRPr/>
            </a:pPr>
            <a:endParaRPr lang="en-GB"/>
          </a:p>
        </p:txBody>
      </p:sp>
      <p:sp>
        <p:nvSpPr>
          <p:cNvPr id="21" name="Rectangle 18"/>
          <p:cNvSpPr>
            <a:spLocks noGrp="1" noChangeArrowheads="1"/>
          </p:cNvSpPr>
          <p:nvPr>
            <p:ph type="sldNum" sz="quarter" idx="12"/>
          </p:nvPr>
        </p:nvSpPr>
        <p:spPr/>
        <p:txBody>
          <a:bodyPr/>
          <a:lstStyle>
            <a:lvl1pPr>
              <a:defRPr/>
            </a:lvl1pPr>
          </a:lstStyle>
          <a:p>
            <a:pPr>
              <a:defRPr/>
            </a:pPr>
            <a:fld id="{F8C145A3-CA8F-4926-AC7C-76062E781D96}" type="slidenum">
              <a:rPr lang="en-GB"/>
              <a:pPr>
                <a:defRPr/>
              </a:pPr>
              <a:t>‹#›</a:t>
            </a:fld>
            <a:endParaRPr lang="en-GB"/>
          </a:p>
        </p:txBody>
      </p:sp>
    </p:spTree>
    <p:extLst>
      <p:ext uri="{BB962C8B-B14F-4D97-AF65-F5344CB8AC3E}">
        <p14:creationId xmlns:p14="http://schemas.microsoft.com/office/powerpoint/2010/main" val="360494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ftr" sz="quarter" idx="10"/>
          </p:nvPr>
        </p:nvSpPr>
        <p:spPr/>
        <p:txBody>
          <a:bodyPr/>
          <a:lstStyle>
            <a:lvl1pPr>
              <a:defRPr>
                <a:latin typeface="Arial" pitchFamily="34" charset="0"/>
              </a:defRPr>
            </a:lvl1pPr>
          </a:lstStyle>
          <a:p>
            <a:pPr>
              <a:defRPr/>
            </a:pPr>
            <a:endParaRPr lang="en-GB"/>
          </a:p>
        </p:txBody>
      </p:sp>
      <p:sp>
        <p:nvSpPr>
          <p:cNvPr id="5" name="Rectangle 3"/>
          <p:cNvSpPr>
            <a:spLocks noGrp="1" noChangeArrowheads="1"/>
          </p:cNvSpPr>
          <p:nvPr>
            <p:ph type="sldNum" sz="quarter" idx="11"/>
          </p:nvPr>
        </p:nvSpPr>
        <p:spPr/>
        <p:txBody>
          <a:bodyPr/>
          <a:lstStyle>
            <a:lvl1pPr>
              <a:defRPr/>
            </a:lvl1pPr>
          </a:lstStyle>
          <a:p>
            <a:pPr>
              <a:defRPr/>
            </a:pPr>
            <a:fld id="{A3DC211E-EE34-44F2-A7AC-9590F7777BAD}" type="slidenum">
              <a:rPr lang="en-GB"/>
              <a:pPr>
                <a:defRPr/>
              </a:pPr>
              <a:t>‹#›</a:t>
            </a:fld>
            <a:endParaRPr lang="en-GB"/>
          </a:p>
        </p:txBody>
      </p:sp>
      <p:sp>
        <p:nvSpPr>
          <p:cNvPr id="6" name="Rectangle 16"/>
          <p:cNvSpPr>
            <a:spLocks noGrp="1" noChangeArrowheads="1"/>
          </p:cNvSpPr>
          <p:nvPr>
            <p:ph type="dt" sz="half" idx="12"/>
          </p:nvPr>
        </p:nvSpPr>
        <p:spPr/>
        <p:txBody>
          <a:bodyPr/>
          <a:lstStyle>
            <a:lvl1pPr>
              <a:defRPr>
                <a:latin typeface="Arial" pitchFamily="34" charset="0"/>
              </a:defRPr>
            </a:lvl1pPr>
          </a:lstStyle>
          <a:p>
            <a:pPr>
              <a:defRPr/>
            </a:pPr>
            <a:endParaRPr lang="en-GB"/>
          </a:p>
        </p:txBody>
      </p:sp>
    </p:spTree>
    <p:extLst>
      <p:ext uri="{BB962C8B-B14F-4D97-AF65-F5344CB8AC3E}">
        <p14:creationId xmlns:p14="http://schemas.microsoft.com/office/powerpoint/2010/main" val="1651842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ftr" sz="quarter" idx="10"/>
          </p:nvPr>
        </p:nvSpPr>
        <p:spPr/>
        <p:txBody>
          <a:bodyPr/>
          <a:lstStyle>
            <a:lvl1pPr>
              <a:defRPr>
                <a:latin typeface="Arial" pitchFamily="34" charset="0"/>
              </a:defRPr>
            </a:lvl1pPr>
          </a:lstStyle>
          <a:p>
            <a:pPr>
              <a:defRPr/>
            </a:pPr>
            <a:endParaRPr lang="en-GB"/>
          </a:p>
        </p:txBody>
      </p:sp>
      <p:sp>
        <p:nvSpPr>
          <p:cNvPr id="5" name="Rectangle 3"/>
          <p:cNvSpPr>
            <a:spLocks noGrp="1" noChangeArrowheads="1"/>
          </p:cNvSpPr>
          <p:nvPr>
            <p:ph type="sldNum" sz="quarter" idx="11"/>
          </p:nvPr>
        </p:nvSpPr>
        <p:spPr/>
        <p:txBody>
          <a:bodyPr/>
          <a:lstStyle>
            <a:lvl1pPr>
              <a:defRPr/>
            </a:lvl1pPr>
          </a:lstStyle>
          <a:p>
            <a:pPr>
              <a:defRPr/>
            </a:pPr>
            <a:fld id="{1BBB3F2F-ACB3-479D-BE24-2B68E98CB7AB}" type="slidenum">
              <a:rPr lang="en-GB"/>
              <a:pPr>
                <a:defRPr/>
              </a:pPr>
              <a:t>‹#›</a:t>
            </a:fld>
            <a:endParaRPr lang="en-GB"/>
          </a:p>
        </p:txBody>
      </p:sp>
      <p:sp>
        <p:nvSpPr>
          <p:cNvPr id="6" name="Rectangle 16"/>
          <p:cNvSpPr>
            <a:spLocks noGrp="1" noChangeArrowheads="1"/>
          </p:cNvSpPr>
          <p:nvPr>
            <p:ph type="dt" sz="half" idx="12"/>
          </p:nvPr>
        </p:nvSpPr>
        <p:spPr/>
        <p:txBody>
          <a:bodyPr/>
          <a:lstStyle>
            <a:lvl1pPr>
              <a:defRPr>
                <a:latin typeface="Arial" pitchFamily="34" charset="0"/>
              </a:defRPr>
            </a:lvl1pPr>
          </a:lstStyle>
          <a:p>
            <a:pPr>
              <a:defRPr/>
            </a:pPr>
            <a:endParaRPr lang="en-GB"/>
          </a:p>
        </p:txBody>
      </p:sp>
    </p:spTree>
    <p:extLst>
      <p:ext uri="{BB962C8B-B14F-4D97-AF65-F5344CB8AC3E}">
        <p14:creationId xmlns:p14="http://schemas.microsoft.com/office/powerpoint/2010/main" val="2560472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779096" cy="1371600"/>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981200"/>
            <a:ext cx="8229600" cy="3886200"/>
          </a:xfrm>
        </p:spPr>
        <p:txBody>
          <a:bodyPr/>
          <a:lstStyle/>
          <a:p>
            <a:pPr lvl="0"/>
            <a:endParaRPr lang="en-GB" noProof="0"/>
          </a:p>
        </p:txBody>
      </p:sp>
      <p:sp>
        <p:nvSpPr>
          <p:cNvPr id="4" name="Rectangle 2"/>
          <p:cNvSpPr>
            <a:spLocks noGrp="1" noChangeArrowheads="1"/>
          </p:cNvSpPr>
          <p:nvPr>
            <p:ph type="ftr" sz="quarter" idx="10"/>
          </p:nvPr>
        </p:nvSpPr>
        <p:spPr/>
        <p:txBody>
          <a:bodyPr/>
          <a:lstStyle>
            <a:lvl1pPr>
              <a:defRPr>
                <a:latin typeface="Arial" pitchFamily="34" charset="0"/>
              </a:defRPr>
            </a:lvl1pPr>
          </a:lstStyle>
          <a:p>
            <a:pPr>
              <a:defRPr/>
            </a:pPr>
            <a:endParaRPr lang="en-GB"/>
          </a:p>
        </p:txBody>
      </p:sp>
      <p:sp>
        <p:nvSpPr>
          <p:cNvPr id="5" name="Rectangle 3"/>
          <p:cNvSpPr>
            <a:spLocks noGrp="1" noChangeArrowheads="1"/>
          </p:cNvSpPr>
          <p:nvPr>
            <p:ph type="sldNum" sz="quarter" idx="11"/>
          </p:nvPr>
        </p:nvSpPr>
        <p:spPr/>
        <p:txBody>
          <a:bodyPr/>
          <a:lstStyle>
            <a:lvl1pPr>
              <a:defRPr/>
            </a:lvl1pPr>
          </a:lstStyle>
          <a:p>
            <a:pPr>
              <a:defRPr/>
            </a:pPr>
            <a:fld id="{326E4B77-8061-4413-AD0E-4FAFB41E7BDD}" type="slidenum">
              <a:rPr lang="en-GB"/>
              <a:pPr>
                <a:defRPr/>
              </a:pPr>
              <a:t>‹#›</a:t>
            </a:fld>
            <a:endParaRPr lang="en-GB"/>
          </a:p>
        </p:txBody>
      </p:sp>
      <p:sp>
        <p:nvSpPr>
          <p:cNvPr id="6" name="Rectangle 16"/>
          <p:cNvSpPr>
            <a:spLocks noGrp="1" noChangeArrowheads="1"/>
          </p:cNvSpPr>
          <p:nvPr>
            <p:ph type="dt" sz="half" idx="12"/>
          </p:nvPr>
        </p:nvSpPr>
        <p:spPr/>
        <p:txBody>
          <a:bodyPr/>
          <a:lstStyle>
            <a:lvl1pPr>
              <a:defRPr>
                <a:latin typeface="Arial" pitchFamily="34" charset="0"/>
              </a:defRPr>
            </a:lvl1pPr>
          </a:lstStyle>
          <a:p>
            <a:pPr>
              <a:defRPr/>
            </a:pPr>
            <a:endParaRPr lang="en-GB"/>
          </a:p>
        </p:txBody>
      </p:sp>
    </p:spTree>
    <p:extLst>
      <p:ext uri="{BB962C8B-B14F-4D97-AF65-F5344CB8AC3E}">
        <p14:creationId xmlns:p14="http://schemas.microsoft.com/office/powerpoint/2010/main" val="1338660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2"/>
          <p:cNvSpPr>
            <a:spLocks noGrp="1" noChangeArrowheads="1"/>
          </p:cNvSpPr>
          <p:nvPr>
            <p:ph type="ftr" sz="quarter" idx="10"/>
          </p:nvPr>
        </p:nvSpPr>
        <p:spPr/>
        <p:txBody>
          <a:bodyPr/>
          <a:lstStyle>
            <a:lvl1pPr>
              <a:defRPr>
                <a:latin typeface="Arial" pitchFamily="34" charset="0"/>
              </a:defRPr>
            </a:lvl1pPr>
          </a:lstStyle>
          <a:p>
            <a:pPr>
              <a:defRPr/>
            </a:pPr>
            <a:endParaRPr lang="en-GB"/>
          </a:p>
        </p:txBody>
      </p:sp>
      <p:sp>
        <p:nvSpPr>
          <p:cNvPr id="4" name="Rectangle 3"/>
          <p:cNvSpPr>
            <a:spLocks noGrp="1" noChangeArrowheads="1"/>
          </p:cNvSpPr>
          <p:nvPr>
            <p:ph type="sldNum" sz="quarter" idx="11"/>
          </p:nvPr>
        </p:nvSpPr>
        <p:spPr/>
        <p:txBody>
          <a:bodyPr/>
          <a:lstStyle>
            <a:lvl1pPr>
              <a:defRPr/>
            </a:lvl1pPr>
          </a:lstStyle>
          <a:p>
            <a:pPr>
              <a:defRPr/>
            </a:pPr>
            <a:fld id="{7B68336E-BCE3-4EC1-B565-C68BAC6E5581}" type="slidenum">
              <a:rPr lang="en-GB"/>
              <a:pPr>
                <a:defRPr/>
              </a:pPr>
              <a:t>‹#›</a:t>
            </a:fld>
            <a:endParaRPr lang="en-GB"/>
          </a:p>
        </p:txBody>
      </p:sp>
      <p:sp>
        <p:nvSpPr>
          <p:cNvPr id="5" name="Rectangle 16"/>
          <p:cNvSpPr>
            <a:spLocks noGrp="1" noChangeArrowheads="1"/>
          </p:cNvSpPr>
          <p:nvPr>
            <p:ph type="dt" sz="half" idx="12"/>
          </p:nvPr>
        </p:nvSpPr>
        <p:spPr/>
        <p:txBody>
          <a:bodyPr/>
          <a:lstStyle>
            <a:lvl1pPr>
              <a:defRPr>
                <a:latin typeface="Arial" pitchFamily="34" charset="0"/>
              </a:defRPr>
            </a:lvl1pPr>
          </a:lstStyle>
          <a:p>
            <a:pPr>
              <a:defRPr/>
            </a:pPr>
            <a:endParaRPr lang="en-GB"/>
          </a:p>
        </p:txBody>
      </p:sp>
    </p:spTree>
    <p:extLst>
      <p:ext uri="{BB962C8B-B14F-4D97-AF65-F5344CB8AC3E}">
        <p14:creationId xmlns:p14="http://schemas.microsoft.com/office/powerpoint/2010/main" val="94021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p:spPr>
          <p:txBody>
            <a:bodyPr wrap="none" anchor="ctr"/>
            <a:lstStyle/>
            <a:p>
              <a:pPr algn="ctr">
                <a:defRPr/>
              </a:pPr>
              <a:endParaRPr lang="en-US" sz="2400" dirty="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p:spPr>
          <p:txBody>
            <a:bodyPr/>
            <a:lstStyle/>
            <a:p>
              <a:pPr>
                <a:defRPr/>
              </a:pPr>
              <a:endParaRPr lang="en-US" sz="2400" dirty="0">
                <a:solidFill>
                  <a:srgbClr val="000000"/>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p:spPr>
            <p:txBody>
              <a:bodyPr/>
              <a:lstStyle/>
              <a:p>
                <a:pPr>
                  <a:defRPr/>
                </a:pPr>
                <a:endParaRPr lang="en-US" sz="2400" dirty="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p:spPr>
            <p:txBody>
              <a:bodyPr/>
              <a:lstStyle/>
              <a:p>
                <a:pPr>
                  <a:defRPr/>
                </a:pPr>
                <a:endParaRPr lang="en-US" sz="2400" dirty="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p:spPr>
            <p:txBody>
              <a:bodyPr/>
              <a:lstStyle/>
              <a:p>
                <a:pPr>
                  <a:defRPr/>
                </a:pPr>
                <a:endParaRPr lang="en-US" sz="2400" dirty="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p:spPr>
            <p:txBody>
              <a:bodyPr/>
              <a:lstStyle/>
              <a:p>
                <a:pPr>
                  <a:defRPr/>
                </a:pPr>
                <a:endParaRPr lang="en-US" sz="2400" dirty="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p:spPr>
            <p:txBody>
              <a:bodyPr/>
              <a:lstStyle/>
              <a:p>
                <a:pPr>
                  <a:defRPr/>
                </a:pPr>
                <a:endParaRPr lang="en-US" sz="2400" dirty="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p:spPr>
            <p:txBody>
              <a:bodyPr/>
              <a:lstStyle/>
              <a:p>
                <a:pPr>
                  <a:defRPr/>
                </a:pPr>
                <a:endParaRPr lang="en-US" sz="2400" dirty="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p:spPr>
            <p:txBody>
              <a:bodyPr/>
              <a:lstStyle/>
              <a:p>
                <a:pPr>
                  <a:defRPr/>
                </a:pPr>
                <a:endParaRPr lang="en-US" sz="2400" dirty="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p:spPr>
            <p:txBody>
              <a:bodyPr/>
              <a:lstStyle/>
              <a:p>
                <a:pPr>
                  <a:defRPr/>
                </a:pPr>
                <a:endParaRPr lang="en-US" sz="2400" dirty="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p:spPr>
            <p:txBody>
              <a:bodyPr/>
              <a:lstStyle/>
              <a:p>
                <a:pPr>
                  <a:defRPr/>
                </a:pPr>
                <a:endParaRPr lang="en-US" sz="2400" dirty="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p:spPr>
            <p:txBody>
              <a:bodyPr/>
              <a:lstStyle/>
              <a:p>
                <a:pPr>
                  <a:defRPr/>
                </a:pPr>
                <a:endParaRPr lang="en-US" sz="2400" dirty="0">
                  <a:solidFill>
                    <a:srgbClr val="000000"/>
                  </a:solidFill>
                  <a:latin typeface="Times New Roman" pitchFamily="18" charset="0"/>
                </a:endParaRPr>
              </a:p>
            </p:txBody>
          </p:sp>
        </p:grpSp>
      </p:grpSp>
      <p:pic>
        <p:nvPicPr>
          <p:cNvPr id="18"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485063" y="115888"/>
            <a:ext cx="16954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118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GB" noProof="0"/>
              <a:t>Click to edit Master title style</a:t>
            </a:r>
          </a:p>
        </p:txBody>
      </p:sp>
      <p:sp>
        <p:nvSpPr>
          <p:cNvPr id="39118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GB" noProof="0"/>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fontAlgn="auto">
              <a:spcBef>
                <a:spcPts val="0"/>
              </a:spcBef>
              <a:spcAft>
                <a:spcPts val="0"/>
              </a:spcAft>
              <a:defRPr/>
            </a:lvl1pPr>
          </a:lstStyle>
          <a:p>
            <a:pPr>
              <a:defRPr/>
            </a:pPr>
            <a:endParaRPr lang="en-GB" dirty="0"/>
          </a:p>
        </p:txBody>
      </p:sp>
      <p:sp>
        <p:nvSpPr>
          <p:cNvPr id="20" name="Rectangle 1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dirty="0"/>
          </a:p>
        </p:txBody>
      </p:sp>
      <p:sp>
        <p:nvSpPr>
          <p:cNvPr id="21" name="Rectangle 18"/>
          <p:cNvSpPr>
            <a:spLocks noGrp="1" noChangeArrowheads="1"/>
          </p:cNvSpPr>
          <p:nvPr>
            <p:ph type="sldNum" sz="quarter" idx="12"/>
          </p:nvPr>
        </p:nvSpPr>
        <p:spPr/>
        <p:txBody>
          <a:bodyPr/>
          <a:lstStyle>
            <a:lvl1pPr fontAlgn="auto">
              <a:spcBef>
                <a:spcPts val="0"/>
              </a:spcBef>
              <a:spcAft>
                <a:spcPts val="0"/>
              </a:spcAft>
              <a:defRPr/>
            </a:lvl1pPr>
          </a:lstStyle>
          <a:p>
            <a:pPr>
              <a:defRPr/>
            </a:pPr>
            <a:fld id="{C3FA5E87-3894-4E08-956A-63D018ED48EC}" type="slidenum">
              <a:rPr lang="en-GB"/>
              <a:pPr>
                <a:defRPr/>
              </a:pPr>
              <a:t>‹#›</a:t>
            </a:fld>
            <a:endParaRPr lang="en-GB" dirty="0"/>
          </a:p>
        </p:txBody>
      </p:sp>
    </p:spTree>
    <p:extLst>
      <p:ext uri="{BB962C8B-B14F-4D97-AF65-F5344CB8AC3E}">
        <p14:creationId xmlns:p14="http://schemas.microsoft.com/office/powerpoint/2010/main" val="3018643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003D393C-DA35-4A34-8344-5C91FF925E70}"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1064418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311CA95E-6E5D-4B89-AFEF-A16AE4C6ADE0}"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692073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CA51840C-2AD4-4CFE-8538-48FE7EED3BE3}"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42579827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8"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D6808E62-B7E3-4006-A773-89A309338A25}" type="slidenum">
              <a:rPr lang="en-GB"/>
              <a:pPr>
                <a:defRPr/>
              </a:pPr>
              <a:t>‹#›</a:t>
            </a:fld>
            <a:endParaRPr lang="en-GB" dirty="0"/>
          </a:p>
        </p:txBody>
      </p:sp>
      <p:sp>
        <p:nvSpPr>
          <p:cNvPr id="9"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37926876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4"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D166B366-7130-4A64-B774-7B5CB83C4CA8}" type="slidenum">
              <a:rPr lang="en-GB"/>
              <a:pPr>
                <a:defRPr/>
              </a:pPr>
              <a:t>‹#›</a:t>
            </a:fld>
            <a:endParaRPr lang="en-GB" dirty="0"/>
          </a:p>
        </p:txBody>
      </p:sp>
      <p:sp>
        <p:nvSpPr>
          <p:cNvPr id="5"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3801490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ftr" sz="quarter" idx="10"/>
          </p:nvPr>
        </p:nvSpPr>
        <p:spPr/>
        <p:txBody>
          <a:bodyPr/>
          <a:lstStyle>
            <a:lvl1pPr>
              <a:defRPr>
                <a:latin typeface="Arial" pitchFamily="34" charset="0"/>
              </a:defRPr>
            </a:lvl1pPr>
          </a:lstStyle>
          <a:p>
            <a:pPr>
              <a:defRPr/>
            </a:pPr>
            <a:endParaRPr lang="en-GB"/>
          </a:p>
        </p:txBody>
      </p:sp>
      <p:sp>
        <p:nvSpPr>
          <p:cNvPr id="5" name="Rectangle 3"/>
          <p:cNvSpPr>
            <a:spLocks noGrp="1" noChangeArrowheads="1"/>
          </p:cNvSpPr>
          <p:nvPr>
            <p:ph type="sldNum" sz="quarter" idx="11"/>
          </p:nvPr>
        </p:nvSpPr>
        <p:spPr/>
        <p:txBody>
          <a:bodyPr/>
          <a:lstStyle>
            <a:lvl1pPr>
              <a:defRPr/>
            </a:lvl1pPr>
          </a:lstStyle>
          <a:p>
            <a:pPr>
              <a:defRPr/>
            </a:pPr>
            <a:fld id="{BF7BC4C8-E8FB-420C-9C99-0EF6524C0AD1}" type="slidenum">
              <a:rPr lang="en-GB"/>
              <a:pPr>
                <a:defRPr/>
              </a:pPr>
              <a:t>‹#›</a:t>
            </a:fld>
            <a:endParaRPr lang="en-GB"/>
          </a:p>
        </p:txBody>
      </p:sp>
      <p:sp>
        <p:nvSpPr>
          <p:cNvPr id="6" name="Rectangle 16"/>
          <p:cNvSpPr>
            <a:spLocks noGrp="1" noChangeArrowheads="1"/>
          </p:cNvSpPr>
          <p:nvPr>
            <p:ph type="dt" sz="half" idx="12"/>
          </p:nvPr>
        </p:nvSpPr>
        <p:spPr/>
        <p:txBody>
          <a:bodyPr/>
          <a:lstStyle>
            <a:lvl1pPr>
              <a:defRPr>
                <a:latin typeface="Arial" pitchFamily="34" charset="0"/>
              </a:defRPr>
            </a:lvl1pPr>
          </a:lstStyle>
          <a:p>
            <a:pPr>
              <a:defRPr/>
            </a:pPr>
            <a:endParaRPr lang="en-GB"/>
          </a:p>
        </p:txBody>
      </p:sp>
    </p:spTree>
    <p:extLst>
      <p:ext uri="{BB962C8B-B14F-4D97-AF65-F5344CB8AC3E}">
        <p14:creationId xmlns:p14="http://schemas.microsoft.com/office/powerpoint/2010/main" val="3058314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3"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529366CA-7D0A-4664-8F2B-1DDFD9DD0704}" type="slidenum">
              <a:rPr lang="en-GB"/>
              <a:pPr>
                <a:defRPr/>
              </a:pPr>
              <a:t>‹#›</a:t>
            </a:fld>
            <a:endParaRPr lang="en-GB" dirty="0"/>
          </a:p>
        </p:txBody>
      </p:sp>
      <p:sp>
        <p:nvSpPr>
          <p:cNvPr id="4"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3320881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AE01D5A2-F678-41AF-BB5F-1F53097FE37D}"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1759574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D82BC54E-D2D7-481D-AF4C-3E5C713F67E3}"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4318759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EE586F56-0F71-4B4A-B1EA-12D476A9EA4C}"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3009621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E7B7AF50-7FE3-491B-8D79-C26B59B5C930}"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915424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981200"/>
            <a:ext cx="8229600" cy="3886200"/>
          </a:xfrm>
        </p:spPr>
        <p:txBody>
          <a:bodyPr/>
          <a:lstStyle/>
          <a:p>
            <a:pPr lvl="0"/>
            <a:endParaRPr lang="en-GB" noProof="0" dirty="0"/>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4849F853-957D-4F6F-84E0-980BB1EF97D9}"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8784020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4"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B04A8313-3109-46DA-92E7-1B9991709AE9}" type="slidenum">
              <a:rPr lang="en-GB"/>
              <a:pPr>
                <a:defRPr/>
              </a:pPr>
              <a:t>‹#›</a:t>
            </a:fld>
            <a:endParaRPr lang="en-GB" dirty="0"/>
          </a:p>
        </p:txBody>
      </p:sp>
      <p:sp>
        <p:nvSpPr>
          <p:cNvPr id="5"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842473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p:txBody>
          <a:bodyPr/>
          <a:lstStyle>
            <a:lvl1pPr>
              <a:defRPr>
                <a:latin typeface="Arial" pitchFamily="34" charset="0"/>
              </a:defRPr>
            </a:lvl1pPr>
          </a:lstStyle>
          <a:p>
            <a:pPr>
              <a:defRPr/>
            </a:pPr>
            <a:endParaRPr lang="en-GB"/>
          </a:p>
        </p:txBody>
      </p:sp>
      <p:sp>
        <p:nvSpPr>
          <p:cNvPr id="5" name="Rectangle 3"/>
          <p:cNvSpPr>
            <a:spLocks noGrp="1" noChangeArrowheads="1"/>
          </p:cNvSpPr>
          <p:nvPr>
            <p:ph type="sldNum" sz="quarter" idx="11"/>
          </p:nvPr>
        </p:nvSpPr>
        <p:spPr/>
        <p:txBody>
          <a:bodyPr/>
          <a:lstStyle>
            <a:lvl1pPr>
              <a:defRPr/>
            </a:lvl1pPr>
          </a:lstStyle>
          <a:p>
            <a:pPr>
              <a:defRPr/>
            </a:pPr>
            <a:fld id="{534B32C1-4B7D-460E-8A2C-CA457B37202A}" type="slidenum">
              <a:rPr lang="en-GB"/>
              <a:pPr>
                <a:defRPr/>
              </a:pPr>
              <a:t>‹#›</a:t>
            </a:fld>
            <a:endParaRPr lang="en-GB"/>
          </a:p>
        </p:txBody>
      </p:sp>
      <p:sp>
        <p:nvSpPr>
          <p:cNvPr id="6" name="Rectangle 16"/>
          <p:cNvSpPr>
            <a:spLocks noGrp="1" noChangeArrowheads="1"/>
          </p:cNvSpPr>
          <p:nvPr>
            <p:ph type="dt" sz="half" idx="12"/>
          </p:nvPr>
        </p:nvSpPr>
        <p:spPr/>
        <p:txBody>
          <a:bodyPr/>
          <a:lstStyle>
            <a:lvl1pPr>
              <a:defRPr>
                <a:latin typeface="Arial" pitchFamily="34" charset="0"/>
              </a:defRPr>
            </a:lvl1pPr>
          </a:lstStyle>
          <a:p>
            <a:pPr>
              <a:defRPr/>
            </a:pPr>
            <a:endParaRPr lang="en-GB"/>
          </a:p>
        </p:txBody>
      </p:sp>
    </p:spTree>
    <p:extLst>
      <p:ext uri="{BB962C8B-B14F-4D97-AF65-F5344CB8AC3E}">
        <p14:creationId xmlns:p14="http://schemas.microsoft.com/office/powerpoint/2010/main" val="371749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ftr" sz="quarter" idx="10"/>
          </p:nvPr>
        </p:nvSpPr>
        <p:spPr/>
        <p:txBody>
          <a:bodyPr/>
          <a:lstStyle>
            <a:lvl1pPr>
              <a:defRPr>
                <a:latin typeface="Arial" pitchFamily="34" charset="0"/>
              </a:defRPr>
            </a:lvl1pPr>
          </a:lstStyle>
          <a:p>
            <a:pPr>
              <a:defRPr/>
            </a:pPr>
            <a:endParaRPr lang="en-GB"/>
          </a:p>
        </p:txBody>
      </p:sp>
      <p:sp>
        <p:nvSpPr>
          <p:cNvPr id="6" name="Rectangle 3"/>
          <p:cNvSpPr>
            <a:spLocks noGrp="1" noChangeArrowheads="1"/>
          </p:cNvSpPr>
          <p:nvPr>
            <p:ph type="sldNum" sz="quarter" idx="11"/>
          </p:nvPr>
        </p:nvSpPr>
        <p:spPr/>
        <p:txBody>
          <a:bodyPr/>
          <a:lstStyle>
            <a:lvl1pPr>
              <a:defRPr/>
            </a:lvl1pPr>
          </a:lstStyle>
          <a:p>
            <a:pPr>
              <a:defRPr/>
            </a:pPr>
            <a:fld id="{32E36433-D0B7-4586-82EB-061B2CFF5A29}" type="slidenum">
              <a:rPr lang="en-GB"/>
              <a:pPr>
                <a:defRPr/>
              </a:pPr>
              <a:t>‹#›</a:t>
            </a:fld>
            <a:endParaRPr lang="en-GB"/>
          </a:p>
        </p:txBody>
      </p:sp>
      <p:sp>
        <p:nvSpPr>
          <p:cNvPr id="7" name="Rectangle 16"/>
          <p:cNvSpPr>
            <a:spLocks noGrp="1" noChangeArrowheads="1"/>
          </p:cNvSpPr>
          <p:nvPr>
            <p:ph type="dt" sz="half" idx="12"/>
          </p:nvPr>
        </p:nvSpPr>
        <p:spPr/>
        <p:txBody>
          <a:bodyPr/>
          <a:lstStyle>
            <a:lvl1pPr>
              <a:defRPr>
                <a:latin typeface="Arial" pitchFamily="34" charset="0"/>
              </a:defRPr>
            </a:lvl1pPr>
          </a:lstStyle>
          <a:p>
            <a:pPr>
              <a:defRPr/>
            </a:pPr>
            <a:endParaRPr lang="en-GB"/>
          </a:p>
        </p:txBody>
      </p:sp>
    </p:spTree>
    <p:extLst>
      <p:ext uri="{BB962C8B-B14F-4D97-AF65-F5344CB8AC3E}">
        <p14:creationId xmlns:p14="http://schemas.microsoft.com/office/powerpoint/2010/main" val="2717212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79096"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ftr" sz="quarter" idx="10"/>
          </p:nvPr>
        </p:nvSpPr>
        <p:spPr/>
        <p:txBody>
          <a:bodyPr/>
          <a:lstStyle>
            <a:lvl1pPr>
              <a:defRPr>
                <a:latin typeface="Arial" pitchFamily="34" charset="0"/>
              </a:defRPr>
            </a:lvl1pPr>
          </a:lstStyle>
          <a:p>
            <a:pPr>
              <a:defRPr/>
            </a:pPr>
            <a:endParaRPr lang="en-GB"/>
          </a:p>
        </p:txBody>
      </p:sp>
      <p:sp>
        <p:nvSpPr>
          <p:cNvPr id="8" name="Rectangle 3"/>
          <p:cNvSpPr>
            <a:spLocks noGrp="1" noChangeArrowheads="1"/>
          </p:cNvSpPr>
          <p:nvPr>
            <p:ph type="sldNum" sz="quarter" idx="11"/>
          </p:nvPr>
        </p:nvSpPr>
        <p:spPr/>
        <p:txBody>
          <a:bodyPr/>
          <a:lstStyle>
            <a:lvl1pPr>
              <a:defRPr/>
            </a:lvl1pPr>
          </a:lstStyle>
          <a:p>
            <a:pPr>
              <a:defRPr/>
            </a:pPr>
            <a:fld id="{4135B18D-D243-47EE-91FA-98555654E995}" type="slidenum">
              <a:rPr lang="en-GB"/>
              <a:pPr>
                <a:defRPr/>
              </a:pPr>
              <a:t>‹#›</a:t>
            </a:fld>
            <a:endParaRPr lang="en-GB"/>
          </a:p>
        </p:txBody>
      </p:sp>
      <p:sp>
        <p:nvSpPr>
          <p:cNvPr id="9" name="Rectangle 16"/>
          <p:cNvSpPr>
            <a:spLocks noGrp="1" noChangeArrowheads="1"/>
          </p:cNvSpPr>
          <p:nvPr>
            <p:ph type="dt" sz="half" idx="12"/>
          </p:nvPr>
        </p:nvSpPr>
        <p:spPr/>
        <p:txBody>
          <a:bodyPr/>
          <a:lstStyle>
            <a:lvl1pPr>
              <a:defRPr>
                <a:latin typeface="Arial" pitchFamily="34" charset="0"/>
              </a:defRPr>
            </a:lvl1pPr>
          </a:lstStyle>
          <a:p>
            <a:pPr>
              <a:defRPr/>
            </a:pPr>
            <a:endParaRPr lang="en-GB"/>
          </a:p>
        </p:txBody>
      </p:sp>
    </p:spTree>
    <p:extLst>
      <p:ext uri="{BB962C8B-B14F-4D97-AF65-F5344CB8AC3E}">
        <p14:creationId xmlns:p14="http://schemas.microsoft.com/office/powerpoint/2010/main" val="212965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ftr" sz="quarter" idx="10"/>
          </p:nvPr>
        </p:nvSpPr>
        <p:spPr/>
        <p:txBody>
          <a:bodyPr/>
          <a:lstStyle>
            <a:lvl1pPr>
              <a:defRPr>
                <a:latin typeface="Arial" pitchFamily="34" charset="0"/>
              </a:defRPr>
            </a:lvl1pPr>
          </a:lstStyle>
          <a:p>
            <a:pPr>
              <a:defRPr/>
            </a:pPr>
            <a:endParaRPr lang="en-GB"/>
          </a:p>
        </p:txBody>
      </p:sp>
      <p:sp>
        <p:nvSpPr>
          <p:cNvPr id="4" name="Rectangle 3"/>
          <p:cNvSpPr>
            <a:spLocks noGrp="1" noChangeArrowheads="1"/>
          </p:cNvSpPr>
          <p:nvPr>
            <p:ph type="sldNum" sz="quarter" idx="11"/>
          </p:nvPr>
        </p:nvSpPr>
        <p:spPr/>
        <p:txBody>
          <a:bodyPr/>
          <a:lstStyle>
            <a:lvl1pPr>
              <a:defRPr/>
            </a:lvl1pPr>
          </a:lstStyle>
          <a:p>
            <a:pPr>
              <a:defRPr/>
            </a:pPr>
            <a:fld id="{5871C466-DA61-47EE-8972-AF99CD45BDA4}" type="slidenum">
              <a:rPr lang="en-GB"/>
              <a:pPr>
                <a:defRPr/>
              </a:pPr>
              <a:t>‹#›</a:t>
            </a:fld>
            <a:endParaRPr lang="en-GB"/>
          </a:p>
        </p:txBody>
      </p:sp>
      <p:sp>
        <p:nvSpPr>
          <p:cNvPr id="5" name="Rectangle 16"/>
          <p:cNvSpPr>
            <a:spLocks noGrp="1" noChangeArrowheads="1"/>
          </p:cNvSpPr>
          <p:nvPr>
            <p:ph type="dt" sz="half" idx="12"/>
          </p:nvPr>
        </p:nvSpPr>
        <p:spPr/>
        <p:txBody>
          <a:bodyPr/>
          <a:lstStyle>
            <a:lvl1pPr>
              <a:defRPr>
                <a:latin typeface="Arial" pitchFamily="34" charset="0"/>
              </a:defRPr>
            </a:lvl1pPr>
          </a:lstStyle>
          <a:p>
            <a:pPr>
              <a:defRPr/>
            </a:pPr>
            <a:endParaRPr lang="en-GB"/>
          </a:p>
        </p:txBody>
      </p:sp>
    </p:spTree>
    <p:extLst>
      <p:ext uri="{BB962C8B-B14F-4D97-AF65-F5344CB8AC3E}">
        <p14:creationId xmlns:p14="http://schemas.microsoft.com/office/powerpoint/2010/main" val="3529984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a:defRPr>
                <a:latin typeface="Arial" pitchFamily="34" charset="0"/>
              </a:defRPr>
            </a:lvl1pPr>
          </a:lstStyle>
          <a:p>
            <a:pPr>
              <a:defRPr/>
            </a:pPr>
            <a:endParaRPr lang="en-GB"/>
          </a:p>
        </p:txBody>
      </p:sp>
      <p:sp>
        <p:nvSpPr>
          <p:cNvPr id="3" name="Rectangle 3"/>
          <p:cNvSpPr>
            <a:spLocks noGrp="1" noChangeArrowheads="1"/>
          </p:cNvSpPr>
          <p:nvPr>
            <p:ph type="sldNum" sz="quarter" idx="11"/>
          </p:nvPr>
        </p:nvSpPr>
        <p:spPr/>
        <p:txBody>
          <a:bodyPr/>
          <a:lstStyle>
            <a:lvl1pPr>
              <a:defRPr/>
            </a:lvl1pPr>
          </a:lstStyle>
          <a:p>
            <a:pPr>
              <a:defRPr/>
            </a:pPr>
            <a:fld id="{203BCE4C-AA21-4666-BA63-8DB7F1B24F2B}" type="slidenum">
              <a:rPr lang="en-GB"/>
              <a:pPr>
                <a:defRPr/>
              </a:pPr>
              <a:t>‹#›</a:t>
            </a:fld>
            <a:endParaRPr lang="en-GB"/>
          </a:p>
        </p:txBody>
      </p:sp>
      <p:sp>
        <p:nvSpPr>
          <p:cNvPr id="4" name="Rectangle 16"/>
          <p:cNvSpPr>
            <a:spLocks noGrp="1" noChangeArrowheads="1"/>
          </p:cNvSpPr>
          <p:nvPr>
            <p:ph type="dt" sz="half" idx="12"/>
          </p:nvPr>
        </p:nvSpPr>
        <p:spPr/>
        <p:txBody>
          <a:bodyPr/>
          <a:lstStyle>
            <a:lvl1pPr>
              <a:defRPr>
                <a:latin typeface="Arial" pitchFamily="34" charset="0"/>
              </a:defRPr>
            </a:lvl1pPr>
          </a:lstStyle>
          <a:p>
            <a:pPr>
              <a:defRPr/>
            </a:pPr>
            <a:endParaRPr lang="en-GB"/>
          </a:p>
        </p:txBody>
      </p:sp>
    </p:spTree>
    <p:extLst>
      <p:ext uri="{BB962C8B-B14F-4D97-AF65-F5344CB8AC3E}">
        <p14:creationId xmlns:p14="http://schemas.microsoft.com/office/powerpoint/2010/main" val="398777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p:txBody>
          <a:bodyPr/>
          <a:lstStyle>
            <a:lvl1pPr>
              <a:defRPr>
                <a:latin typeface="Arial" pitchFamily="34" charset="0"/>
              </a:defRPr>
            </a:lvl1pPr>
          </a:lstStyle>
          <a:p>
            <a:pPr>
              <a:defRPr/>
            </a:pPr>
            <a:endParaRPr lang="en-GB"/>
          </a:p>
        </p:txBody>
      </p:sp>
      <p:sp>
        <p:nvSpPr>
          <p:cNvPr id="6" name="Rectangle 3"/>
          <p:cNvSpPr>
            <a:spLocks noGrp="1" noChangeArrowheads="1"/>
          </p:cNvSpPr>
          <p:nvPr>
            <p:ph type="sldNum" sz="quarter" idx="11"/>
          </p:nvPr>
        </p:nvSpPr>
        <p:spPr/>
        <p:txBody>
          <a:bodyPr/>
          <a:lstStyle>
            <a:lvl1pPr>
              <a:defRPr/>
            </a:lvl1pPr>
          </a:lstStyle>
          <a:p>
            <a:pPr>
              <a:defRPr/>
            </a:pPr>
            <a:fld id="{92553E7E-118E-40B0-A283-94086E7FB780}" type="slidenum">
              <a:rPr lang="en-GB"/>
              <a:pPr>
                <a:defRPr/>
              </a:pPr>
              <a:t>‹#›</a:t>
            </a:fld>
            <a:endParaRPr lang="en-GB"/>
          </a:p>
        </p:txBody>
      </p:sp>
      <p:sp>
        <p:nvSpPr>
          <p:cNvPr id="7" name="Rectangle 16"/>
          <p:cNvSpPr>
            <a:spLocks noGrp="1" noChangeArrowheads="1"/>
          </p:cNvSpPr>
          <p:nvPr>
            <p:ph type="dt" sz="half" idx="12"/>
          </p:nvPr>
        </p:nvSpPr>
        <p:spPr/>
        <p:txBody>
          <a:bodyPr/>
          <a:lstStyle>
            <a:lvl1pPr>
              <a:defRPr>
                <a:latin typeface="Arial" pitchFamily="34" charset="0"/>
              </a:defRPr>
            </a:lvl1pPr>
          </a:lstStyle>
          <a:p>
            <a:pPr>
              <a:defRPr/>
            </a:pPr>
            <a:endParaRPr lang="en-GB"/>
          </a:p>
        </p:txBody>
      </p:sp>
    </p:spTree>
    <p:extLst>
      <p:ext uri="{BB962C8B-B14F-4D97-AF65-F5344CB8AC3E}">
        <p14:creationId xmlns:p14="http://schemas.microsoft.com/office/powerpoint/2010/main" val="4278954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p:txBody>
          <a:bodyPr/>
          <a:lstStyle>
            <a:lvl1pPr>
              <a:defRPr>
                <a:latin typeface="Arial" pitchFamily="34" charset="0"/>
              </a:defRPr>
            </a:lvl1pPr>
          </a:lstStyle>
          <a:p>
            <a:pPr>
              <a:defRPr/>
            </a:pPr>
            <a:endParaRPr lang="en-GB"/>
          </a:p>
        </p:txBody>
      </p:sp>
      <p:sp>
        <p:nvSpPr>
          <p:cNvPr id="6" name="Rectangle 3"/>
          <p:cNvSpPr>
            <a:spLocks noGrp="1" noChangeArrowheads="1"/>
          </p:cNvSpPr>
          <p:nvPr>
            <p:ph type="sldNum" sz="quarter" idx="11"/>
          </p:nvPr>
        </p:nvSpPr>
        <p:spPr/>
        <p:txBody>
          <a:bodyPr/>
          <a:lstStyle>
            <a:lvl1pPr>
              <a:defRPr/>
            </a:lvl1pPr>
          </a:lstStyle>
          <a:p>
            <a:pPr>
              <a:defRPr/>
            </a:pPr>
            <a:fld id="{D67FB8BC-6880-4829-AD7A-88E3F8113399}" type="slidenum">
              <a:rPr lang="en-GB"/>
              <a:pPr>
                <a:defRPr/>
              </a:pPr>
              <a:t>‹#›</a:t>
            </a:fld>
            <a:endParaRPr lang="en-GB"/>
          </a:p>
        </p:txBody>
      </p:sp>
      <p:sp>
        <p:nvSpPr>
          <p:cNvPr id="7" name="Rectangle 16"/>
          <p:cNvSpPr>
            <a:spLocks noGrp="1" noChangeArrowheads="1"/>
          </p:cNvSpPr>
          <p:nvPr>
            <p:ph type="dt" sz="half" idx="12"/>
          </p:nvPr>
        </p:nvSpPr>
        <p:spPr/>
        <p:txBody>
          <a:bodyPr/>
          <a:lstStyle>
            <a:lvl1pPr>
              <a:defRPr>
                <a:latin typeface="Arial" pitchFamily="34" charset="0"/>
              </a:defRPr>
            </a:lvl1pPr>
          </a:lstStyle>
          <a:p>
            <a:pPr>
              <a:defRPr/>
            </a:pPr>
            <a:endParaRPr lang="en-GB"/>
          </a:p>
        </p:txBody>
      </p:sp>
    </p:spTree>
    <p:extLst>
      <p:ext uri="{BB962C8B-B14F-4D97-AF65-F5344CB8AC3E}">
        <p14:creationId xmlns:p14="http://schemas.microsoft.com/office/powerpoint/2010/main" val="3212696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0146" name="Rectangle 2"/>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Arial"/>
              </a:defRPr>
            </a:lvl1pPr>
          </a:lstStyle>
          <a:p>
            <a:pPr>
              <a:defRPr/>
            </a:pPr>
            <a:endParaRPr lang="en-GB"/>
          </a:p>
        </p:txBody>
      </p:sp>
      <p:sp>
        <p:nvSpPr>
          <p:cNvPr id="390147" name="Rectangle 3"/>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solidFill>
                  <a:srgbClr val="000000"/>
                </a:solidFill>
                <a:latin typeface="Arial Black" pitchFamily="34" charset="0"/>
              </a:defRPr>
            </a:lvl1pPr>
          </a:lstStyle>
          <a:p>
            <a:pPr>
              <a:defRPr/>
            </a:pPr>
            <a:fld id="{413490AF-1AF5-4437-8447-597C54D56C09}" type="slidenum">
              <a:rPr lang="en-GB"/>
              <a:pPr>
                <a:defRPr/>
              </a:pPr>
              <a:t>‹#›</a:t>
            </a:fld>
            <a:endParaRPr lang="en-GB"/>
          </a:p>
        </p:txBody>
      </p:sp>
      <p:grpSp>
        <p:nvGrpSpPr>
          <p:cNvPr id="8196" name="Group 4"/>
          <p:cNvGrpSpPr>
            <a:grpSpLocks/>
          </p:cNvGrpSpPr>
          <p:nvPr/>
        </p:nvGrpSpPr>
        <p:grpSpPr bwMode="auto">
          <a:xfrm>
            <a:off x="0" y="0"/>
            <a:ext cx="9144000" cy="546100"/>
            <a:chOff x="0" y="0"/>
            <a:chExt cx="5760" cy="344"/>
          </a:xfrm>
        </p:grpSpPr>
        <p:sp>
          <p:nvSpPr>
            <p:cNvPr id="4105"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solidFill>
                  <a:srgbClr val="000000"/>
                </a:solidFill>
                <a:latin typeface="Times New Roman" pitchFamily="18" charset="0"/>
              </a:endParaRPr>
            </a:p>
          </p:txBody>
        </p:sp>
        <p:sp>
          <p:nvSpPr>
            <p:cNvPr id="4106"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sz="2400">
                <a:solidFill>
                  <a:srgbClr val="000000"/>
                </a:solidFill>
                <a:latin typeface="Times New Roman" pitchFamily="18" charset="0"/>
              </a:endParaRPr>
            </a:p>
          </p:txBody>
        </p:sp>
        <p:sp>
          <p:nvSpPr>
            <p:cNvPr id="4107"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US">
                <a:solidFill>
                  <a:srgbClr val="666699"/>
                </a:solidFill>
              </a:endParaRPr>
            </a:p>
          </p:txBody>
        </p:sp>
        <p:sp>
          <p:nvSpPr>
            <p:cNvPr id="4108"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US">
                <a:solidFill>
                  <a:srgbClr val="666699"/>
                </a:solidFill>
              </a:endParaRPr>
            </a:p>
          </p:txBody>
        </p:sp>
        <p:sp>
          <p:nvSpPr>
            <p:cNvPr id="4109"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US">
                <a:solidFill>
                  <a:srgbClr val="9999CC"/>
                </a:solidFill>
              </a:endParaRPr>
            </a:p>
          </p:txBody>
        </p:sp>
        <p:sp>
          <p:nvSpPr>
            <p:cNvPr id="4110"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a:solidFill>
                  <a:srgbClr val="666699"/>
                </a:solidFill>
              </a:endParaRPr>
            </a:p>
          </p:txBody>
        </p:sp>
        <p:sp>
          <p:nvSpPr>
            <p:cNvPr id="4111"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US" sz="2400">
                <a:solidFill>
                  <a:srgbClr val="000000"/>
                </a:solidFill>
                <a:latin typeface="Times New Roman" pitchFamily="18" charset="0"/>
              </a:endParaRPr>
            </a:p>
          </p:txBody>
        </p:sp>
        <p:sp>
          <p:nvSpPr>
            <p:cNvPr id="4112"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US">
                <a:solidFill>
                  <a:srgbClr val="9999CC"/>
                </a:solidFill>
              </a:endParaRPr>
            </a:p>
          </p:txBody>
        </p:sp>
        <p:sp>
          <p:nvSpPr>
            <p:cNvPr id="4113"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a:solidFill>
                  <a:srgbClr val="9999CC"/>
                </a:solidFill>
              </a:endParaRPr>
            </a:p>
          </p:txBody>
        </p:sp>
      </p:grpSp>
      <p:sp>
        <p:nvSpPr>
          <p:cNvPr id="8197" name="Rectangle 14"/>
          <p:cNvSpPr>
            <a:spLocks noGrp="1" noChangeArrowheads="1"/>
          </p:cNvSpPr>
          <p:nvPr>
            <p:ph type="title"/>
          </p:nvPr>
        </p:nvSpPr>
        <p:spPr bwMode="auto">
          <a:xfrm>
            <a:off x="446088" y="457200"/>
            <a:ext cx="68230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dirty="0"/>
              <a:t>Click to edit Master title style</a:t>
            </a:r>
          </a:p>
        </p:txBody>
      </p:sp>
      <p:sp>
        <p:nvSpPr>
          <p:cNvPr id="8198"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90160" name="Rectangle 16"/>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solidFill>
                  <a:srgbClr val="000000"/>
                </a:solidFill>
                <a:latin typeface="Arial"/>
              </a:defRPr>
            </a:lvl1pPr>
          </a:lstStyle>
          <a:p>
            <a:pPr>
              <a:defRPr/>
            </a:pPr>
            <a:endParaRPr lang="en-GB"/>
          </a:p>
        </p:txBody>
      </p:sp>
      <p:pic>
        <p:nvPicPr>
          <p:cNvPr id="8200" name="Picture 17"/>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7341046" y="115888"/>
            <a:ext cx="16954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89" r:id="rId1"/>
    <p:sldLayoutId id="2147484490" r:id="rId2"/>
    <p:sldLayoutId id="2147484491" r:id="rId3"/>
    <p:sldLayoutId id="2147484492" r:id="rId4"/>
    <p:sldLayoutId id="2147484493" r:id="rId5"/>
    <p:sldLayoutId id="2147484494" r:id="rId6"/>
    <p:sldLayoutId id="2147484495" r:id="rId7"/>
    <p:sldLayoutId id="2147484496" r:id="rId8"/>
    <p:sldLayoutId id="2147484497" r:id="rId9"/>
    <p:sldLayoutId id="2147484498" r:id="rId10"/>
    <p:sldLayoutId id="2147484499" r:id="rId11"/>
    <p:sldLayoutId id="2147484500" r:id="rId12"/>
    <p:sldLayoutId id="2147484501" r:id="rId13"/>
  </p:sldLayoutIdLst>
  <p:hf sldNum="0"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itchFamily="34" charset="0"/>
        </a:defRPr>
      </a:lvl2pPr>
      <a:lvl3pPr algn="l" rtl="0" eaLnBrk="0" fontAlgn="base" hangingPunct="0">
        <a:spcBef>
          <a:spcPct val="0"/>
        </a:spcBef>
        <a:spcAft>
          <a:spcPct val="0"/>
        </a:spcAft>
        <a:defRPr sz="4400">
          <a:solidFill>
            <a:schemeClr val="tx1"/>
          </a:solidFill>
          <a:latin typeface="Arial" pitchFamily="34" charset="0"/>
        </a:defRPr>
      </a:lvl3pPr>
      <a:lvl4pPr algn="l" rtl="0" eaLnBrk="0" fontAlgn="base" hangingPunct="0">
        <a:spcBef>
          <a:spcPct val="0"/>
        </a:spcBef>
        <a:spcAft>
          <a:spcPct val="0"/>
        </a:spcAft>
        <a:defRPr sz="4400">
          <a:solidFill>
            <a:schemeClr val="tx1"/>
          </a:solidFill>
          <a:latin typeface="Arial" pitchFamily="34" charset="0"/>
        </a:defRPr>
      </a:lvl4pPr>
      <a:lvl5pPr algn="l" rtl="0" eaLnBrk="0" fontAlgn="base" hangingPunct="0">
        <a:spcBef>
          <a:spcPct val="0"/>
        </a:spcBef>
        <a:spcAft>
          <a:spcPct val="0"/>
        </a:spcAft>
        <a:defRPr sz="4400">
          <a:solidFill>
            <a:schemeClr val="tx1"/>
          </a:solidFill>
          <a:latin typeface="Arial" pitchFamily="34" charset="0"/>
        </a:defRPr>
      </a:lvl5pPr>
      <a:lvl6pPr marL="457200" algn="l" rtl="0" fontAlgn="base">
        <a:spcBef>
          <a:spcPct val="0"/>
        </a:spcBef>
        <a:spcAft>
          <a:spcPct val="0"/>
        </a:spcAft>
        <a:defRPr sz="4400">
          <a:solidFill>
            <a:schemeClr val="tx1"/>
          </a:solidFill>
          <a:latin typeface="Arial" pitchFamily="34" charset="0"/>
        </a:defRPr>
      </a:lvl6pPr>
      <a:lvl7pPr marL="914400" algn="l" rtl="0" fontAlgn="base">
        <a:spcBef>
          <a:spcPct val="0"/>
        </a:spcBef>
        <a:spcAft>
          <a:spcPct val="0"/>
        </a:spcAft>
        <a:defRPr sz="4400">
          <a:solidFill>
            <a:schemeClr val="tx1"/>
          </a:solidFill>
          <a:latin typeface="Arial" pitchFamily="34" charset="0"/>
        </a:defRPr>
      </a:lvl7pPr>
      <a:lvl8pPr marL="1371600" algn="l" rtl="0" fontAlgn="base">
        <a:spcBef>
          <a:spcPct val="0"/>
        </a:spcBef>
        <a:spcAft>
          <a:spcPct val="0"/>
        </a:spcAft>
        <a:defRPr sz="4400">
          <a:solidFill>
            <a:schemeClr val="tx1"/>
          </a:solidFill>
          <a:latin typeface="Arial" pitchFamily="34" charset="0"/>
        </a:defRPr>
      </a:lvl8pPr>
      <a:lvl9pPr marL="1828800" algn="l" rtl="0" fontAlgn="base">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0146" name="Rectangle 2"/>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n-lt"/>
                <a:cs typeface="+mn-cs"/>
              </a:defRPr>
            </a:lvl1pPr>
          </a:lstStyle>
          <a:p>
            <a:pPr>
              <a:defRPr/>
            </a:pPr>
            <a:endParaRPr lang="en-GB" dirty="0"/>
          </a:p>
        </p:txBody>
      </p:sp>
      <p:sp>
        <p:nvSpPr>
          <p:cNvPr id="390147" name="Rectangle 3"/>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solidFill>
                  <a:srgbClr val="000000"/>
                </a:solidFill>
                <a:latin typeface="Arial Black" pitchFamily="34" charset="0"/>
                <a:cs typeface="+mn-cs"/>
              </a:defRPr>
            </a:lvl1pPr>
          </a:lstStyle>
          <a:p>
            <a:pPr>
              <a:defRPr/>
            </a:pPr>
            <a:fld id="{3EC9273C-23A1-4765-AD14-CD1D93BFEDA7}" type="slidenum">
              <a:rPr lang="en-GB"/>
              <a:pPr>
                <a:defRPr/>
              </a:pPr>
              <a:t>‹#›</a:t>
            </a:fld>
            <a:endParaRPr lang="en-GB" dirty="0"/>
          </a:p>
        </p:txBody>
      </p:sp>
      <p:grpSp>
        <p:nvGrpSpPr>
          <p:cNvPr id="7172" name="Group 4"/>
          <p:cNvGrpSpPr>
            <a:grpSpLocks/>
          </p:cNvGrpSpPr>
          <p:nvPr/>
        </p:nvGrpSpPr>
        <p:grpSpPr bwMode="auto">
          <a:xfrm>
            <a:off x="0" y="0"/>
            <a:ext cx="9144000" cy="546100"/>
            <a:chOff x="0" y="0"/>
            <a:chExt cx="5760" cy="344"/>
          </a:xfrm>
        </p:grpSpPr>
        <p:sp>
          <p:nvSpPr>
            <p:cNvPr id="82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p:spPr>
          <p:txBody>
            <a:bodyPr wrap="none" anchor="ctr"/>
            <a:lstStyle/>
            <a:p>
              <a:pPr algn="ctr">
                <a:defRPr/>
              </a:pPr>
              <a:endParaRPr lang="en-US" sz="2400" dirty="0">
                <a:solidFill>
                  <a:srgbClr val="000000"/>
                </a:solidFill>
                <a:latin typeface="Times New Roman" pitchFamily="18" charset="0"/>
              </a:endParaRPr>
            </a:p>
          </p:txBody>
        </p:sp>
        <p:sp>
          <p:nvSpPr>
            <p:cNvPr id="82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p:spPr>
          <p:txBody>
            <a:bodyPr/>
            <a:lstStyle/>
            <a:p>
              <a:pPr>
                <a:defRPr/>
              </a:pPr>
              <a:endParaRPr lang="en-US" sz="2400" dirty="0">
                <a:solidFill>
                  <a:srgbClr val="000000"/>
                </a:solidFill>
                <a:latin typeface="Times New Roman" pitchFamily="18" charset="0"/>
              </a:endParaRPr>
            </a:p>
          </p:txBody>
        </p:sp>
        <p:sp>
          <p:nvSpPr>
            <p:cNvPr id="8203" name="Rectangle 7"/>
            <p:cNvSpPr>
              <a:spLocks noChangeArrowheads="1"/>
            </p:cNvSpPr>
            <p:nvPr/>
          </p:nvSpPr>
          <p:spPr bwMode="auto">
            <a:xfrm>
              <a:off x="258" y="85"/>
              <a:ext cx="87" cy="89"/>
            </a:xfrm>
            <a:prstGeom prst="rect">
              <a:avLst/>
            </a:prstGeom>
            <a:solidFill>
              <a:schemeClr val="folHlink"/>
            </a:solidFill>
            <a:ln>
              <a:noFill/>
            </a:ln>
          </p:spPr>
          <p:txBody>
            <a:bodyPr/>
            <a:lstStyle/>
            <a:p>
              <a:pPr>
                <a:defRPr/>
              </a:pPr>
              <a:endParaRPr lang="en-US" dirty="0">
                <a:solidFill>
                  <a:srgbClr val="666699"/>
                </a:solidFill>
                <a:latin typeface="Arial"/>
              </a:endParaRPr>
            </a:p>
          </p:txBody>
        </p:sp>
        <p:sp>
          <p:nvSpPr>
            <p:cNvPr id="8204" name="Rectangle 8"/>
            <p:cNvSpPr>
              <a:spLocks noChangeArrowheads="1"/>
            </p:cNvSpPr>
            <p:nvPr/>
          </p:nvSpPr>
          <p:spPr bwMode="auto">
            <a:xfrm>
              <a:off x="345" y="0"/>
              <a:ext cx="88" cy="87"/>
            </a:xfrm>
            <a:prstGeom prst="rect">
              <a:avLst/>
            </a:prstGeom>
            <a:solidFill>
              <a:schemeClr val="folHlink"/>
            </a:solidFill>
            <a:ln>
              <a:noFill/>
            </a:ln>
          </p:spPr>
          <p:txBody>
            <a:bodyPr/>
            <a:lstStyle/>
            <a:p>
              <a:pPr>
                <a:defRPr/>
              </a:pPr>
              <a:endParaRPr lang="en-US" dirty="0">
                <a:solidFill>
                  <a:srgbClr val="666699"/>
                </a:solidFill>
                <a:latin typeface="Arial"/>
              </a:endParaRPr>
            </a:p>
          </p:txBody>
        </p:sp>
        <p:sp>
          <p:nvSpPr>
            <p:cNvPr id="8205" name="Rectangle 9"/>
            <p:cNvSpPr>
              <a:spLocks noChangeArrowheads="1"/>
            </p:cNvSpPr>
            <p:nvPr/>
          </p:nvSpPr>
          <p:spPr bwMode="auto">
            <a:xfrm>
              <a:off x="345" y="85"/>
              <a:ext cx="88" cy="89"/>
            </a:xfrm>
            <a:prstGeom prst="rect">
              <a:avLst/>
            </a:prstGeom>
            <a:solidFill>
              <a:schemeClr val="accent2"/>
            </a:solidFill>
            <a:ln>
              <a:noFill/>
            </a:ln>
          </p:spPr>
          <p:txBody>
            <a:bodyPr/>
            <a:lstStyle/>
            <a:p>
              <a:pPr>
                <a:defRPr/>
              </a:pPr>
              <a:endParaRPr lang="en-US" dirty="0">
                <a:solidFill>
                  <a:srgbClr val="9999CC"/>
                </a:solidFill>
                <a:latin typeface="Arial"/>
              </a:endParaRPr>
            </a:p>
          </p:txBody>
        </p:sp>
        <p:sp>
          <p:nvSpPr>
            <p:cNvPr id="8206" name="Rectangle 10"/>
            <p:cNvSpPr>
              <a:spLocks noChangeArrowheads="1"/>
            </p:cNvSpPr>
            <p:nvPr/>
          </p:nvSpPr>
          <p:spPr bwMode="auto">
            <a:xfrm>
              <a:off x="173" y="173"/>
              <a:ext cx="86" cy="87"/>
            </a:xfrm>
            <a:prstGeom prst="rect">
              <a:avLst/>
            </a:prstGeom>
            <a:solidFill>
              <a:schemeClr val="folHlink"/>
            </a:solidFill>
            <a:ln>
              <a:noFill/>
            </a:ln>
          </p:spPr>
          <p:txBody>
            <a:bodyPr/>
            <a:lstStyle/>
            <a:p>
              <a:pPr>
                <a:defRPr/>
              </a:pPr>
              <a:endParaRPr lang="en-US" dirty="0">
                <a:solidFill>
                  <a:srgbClr val="666699"/>
                </a:solidFill>
                <a:latin typeface="Arial"/>
              </a:endParaRPr>
            </a:p>
          </p:txBody>
        </p:sp>
        <p:sp>
          <p:nvSpPr>
            <p:cNvPr id="8207" name="Rectangle 11"/>
            <p:cNvSpPr>
              <a:spLocks noChangeArrowheads="1"/>
            </p:cNvSpPr>
            <p:nvPr/>
          </p:nvSpPr>
          <p:spPr bwMode="auto">
            <a:xfrm>
              <a:off x="83" y="86"/>
              <a:ext cx="89" cy="87"/>
            </a:xfrm>
            <a:prstGeom prst="rect">
              <a:avLst/>
            </a:prstGeom>
            <a:solidFill>
              <a:schemeClr val="bg2"/>
            </a:solidFill>
            <a:ln>
              <a:noFill/>
            </a:ln>
          </p:spPr>
          <p:txBody>
            <a:bodyPr/>
            <a:lstStyle/>
            <a:p>
              <a:pPr>
                <a:defRPr/>
              </a:pPr>
              <a:endParaRPr lang="en-US" sz="2400" dirty="0">
                <a:solidFill>
                  <a:srgbClr val="000000"/>
                </a:solidFill>
                <a:latin typeface="Times New Roman" pitchFamily="18" charset="0"/>
              </a:endParaRPr>
            </a:p>
          </p:txBody>
        </p:sp>
        <p:sp>
          <p:nvSpPr>
            <p:cNvPr id="8208" name="Rectangle 12"/>
            <p:cNvSpPr>
              <a:spLocks noChangeArrowheads="1"/>
            </p:cNvSpPr>
            <p:nvPr/>
          </p:nvSpPr>
          <p:spPr bwMode="auto">
            <a:xfrm>
              <a:off x="258" y="171"/>
              <a:ext cx="87" cy="87"/>
            </a:xfrm>
            <a:prstGeom prst="rect">
              <a:avLst/>
            </a:prstGeom>
            <a:solidFill>
              <a:schemeClr val="accent2"/>
            </a:solidFill>
            <a:ln>
              <a:noFill/>
            </a:ln>
          </p:spPr>
          <p:txBody>
            <a:bodyPr/>
            <a:lstStyle/>
            <a:p>
              <a:pPr>
                <a:defRPr/>
              </a:pPr>
              <a:endParaRPr lang="en-US" dirty="0">
                <a:solidFill>
                  <a:srgbClr val="9999CC"/>
                </a:solidFill>
                <a:latin typeface="Arial"/>
              </a:endParaRPr>
            </a:p>
          </p:txBody>
        </p:sp>
        <p:sp>
          <p:nvSpPr>
            <p:cNvPr id="8209" name="Rectangle 13"/>
            <p:cNvSpPr>
              <a:spLocks noChangeArrowheads="1"/>
            </p:cNvSpPr>
            <p:nvPr/>
          </p:nvSpPr>
          <p:spPr bwMode="auto">
            <a:xfrm>
              <a:off x="173" y="258"/>
              <a:ext cx="86" cy="86"/>
            </a:xfrm>
            <a:prstGeom prst="rect">
              <a:avLst/>
            </a:prstGeom>
            <a:solidFill>
              <a:schemeClr val="accent2"/>
            </a:solidFill>
            <a:ln>
              <a:noFill/>
            </a:ln>
          </p:spPr>
          <p:txBody>
            <a:bodyPr/>
            <a:lstStyle/>
            <a:p>
              <a:pPr>
                <a:defRPr/>
              </a:pPr>
              <a:endParaRPr lang="en-US" dirty="0">
                <a:solidFill>
                  <a:srgbClr val="9999CC"/>
                </a:solidFill>
                <a:latin typeface="Arial"/>
              </a:endParaRPr>
            </a:p>
          </p:txBody>
        </p:sp>
      </p:grpSp>
      <p:sp>
        <p:nvSpPr>
          <p:cNvPr id="7173" name="Rectangle 14"/>
          <p:cNvSpPr>
            <a:spLocks noGrp="1" noChangeArrowheads="1"/>
          </p:cNvSpPr>
          <p:nvPr>
            <p:ph type="title"/>
          </p:nvPr>
        </p:nvSpPr>
        <p:spPr bwMode="auto">
          <a:xfrm>
            <a:off x="446088" y="457200"/>
            <a:ext cx="63579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7174"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90160" name="Rectangle 16"/>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solidFill>
                  <a:srgbClr val="000000"/>
                </a:solidFill>
                <a:latin typeface="+mn-lt"/>
                <a:cs typeface="+mn-cs"/>
              </a:defRPr>
            </a:lvl1pPr>
          </a:lstStyle>
          <a:p>
            <a:pPr>
              <a:defRPr/>
            </a:pPr>
            <a:endParaRPr lang="en-GB" dirty="0"/>
          </a:p>
        </p:txBody>
      </p:sp>
      <p:pic>
        <p:nvPicPr>
          <p:cNvPr id="7176" name="Picture 17"/>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7269163" y="115888"/>
            <a:ext cx="16954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3502688"/>
      </p:ext>
    </p:extLst>
  </p:cSld>
  <p:clrMap bg1="lt1" tx1="dk1" bg2="lt2" tx2="dk2" accent1="accent1" accent2="accent2" accent3="accent3" accent4="accent4" accent5="accent5" accent6="accent6" hlink="hlink" folHlink="folHlink"/>
  <p:sldLayoutIdLst>
    <p:sldLayoutId id="2147484503" r:id="rId1"/>
    <p:sldLayoutId id="2147484504" r:id="rId2"/>
    <p:sldLayoutId id="2147484505" r:id="rId3"/>
    <p:sldLayoutId id="2147484506" r:id="rId4"/>
    <p:sldLayoutId id="2147484507" r:id="rId5"/>
    <p:sldLayoutId id="2147484508" r:id="rId6"/>
    <p:sldLayoutId id="2147484509" r:id="rId7"/>
    <p:sldLayoutId id="2147484510" r:id="rId8"/>
    <p:sldLayoutId id="2147484511" r:id="rId9"/>
    <p:sldLayoutId id="2147484512" r:id="rId10"/>
    <p:sldLayoutId id="2147484513" r:id="rId11"/>
    <p:sldLayoutId id="2147484514" r:id="rId12"/>
    <p:sldLayoutId id="2147484515" r:id="rId13"/>
  </p:sldLayoutIdLst>
  <p:hf sldNum="0"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itchFamily="34" charset="0"/>
        </a:defRPr>
      </a:lvl2pPr>
      <a:lvl3pPr algn="l" rtl="0" eaLnBrk="0" fontAlgn="base" hangingPunct="0">
        <a:spcBef>
          <a:spcPct val="0"/>
        </a:spcBef>
        <a:spcAft>
          <a:spcPct val="0"/>
        </a:spcAft>
        <a:defRPr sz="4400">
          <a:solidFill>
            <a:schemeClr val="tx1"/>
          </a:solidFill>
          <a:latin typeface="Arial" pitchFamily="34" charset="0"/>
        </a:defRPr>
      </a:lvl3pPr>
      <a:lvl4pPr algn="l" rtl="0" eaLnBrk="0" fontAlgn="base" hangingPunct="0">
        <a:spcBef>
          <a:spcPct val="0"/>
        </a:spcBef>
        <a:spcAft>
          <a:spcPct val="0"/>
        </a:spcAft>
        <a:defRPr sz="4400">
          <a:solidFill>
            <a:schemeClr val="tx1"/>
          </a:solidFill>
          <a:latin typeface="Arial" pitchFamily="34" charset="0"/>
        </a:defRPr>
      </a:lvl4pPr>
      <a:lvl5pPr algn="l" rtl="0" eaLnBrk="0" fontAlgn="base" hangingPunct="0">
        <a:spcBef>
          <a:spcPct val="0"/>
        </a:spcBef>
        <a:spcAft>
          <a:spcPct val="0"/>
        </a:spcAft>
        <a:defRPr sz="4400">
          <a:solidFill>
            <a:schemeClr val="tx1"/>
          </a:solidFill>
          <a:latin typeface="Arial" pitchFamily="34" charset="0"/>
        </a:defRPr>
      </a:lvl5pPr>
      <a:lvl6pPr marL="457200" algn="l" rtl="0" fontAlgn="base">
        <a:spcBef>
          <a:spcPct val="0"/>
        </a:spcBef>
        <a:spcAft>
          <a:spcPct val="0"/>
        </a:spcAft>
        <a:defRPr sz="4400">
          <a:solidFill>
            <a:schemeClr val="tx1"/>
          </a:solidFill>
          <a:latin typeface="Arial" pitchFamily="34" charset="0"/>
        </a:defRPr>
      </a:lvl6pPr>
      <a:lvl7pPr marL="914400" algn="l" rtl="0" fontAlgn="base">
        <a:spcBef>
          <a:spcPct val="0"/>
        </a:spcBef>
        <a:spcAft>
          <a:spcPct val="0"/>
        </a:spcAft>
        <a:defRPr sz="4400">
          <a:solidFill>
            <a:schemeClr val="tx1"/>
          </a:solidFill>
          <a:latin typeface="Arial" pitchFamily="34" charset="0"/>
        </a:defRPr>
      </a:lvl7pPr>
      <a:lvl8pPr marL="1371600" algn="l" rtl="0" fontAlgn="base">
        <a:spcBef>
          <a:spcPct val="0"/>
        </a:spcBef>
        <a:spcAft>
          <a:spcPct val="0"/>
        </a:spcAft>
        <a:defRPr sz="4400">
          <a:solidFill>
            <a:schemeClr val="tx1"/>
          </a:solidFill>
          <a:latin typeface="Arial" pitchFamily="34" charset="0"/>
        </a:defRPr>
      </a:lvl8pPr>
      <a:lvl9pPr marL="1828800" algn="l" rtl="0" fontAlgn="base">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gov.uk/government/publications/duty-to-notify-the-home-office-of-potential-victims-of-modern-slavery"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82.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ctrTitle"/>
          </p:nvPr>
        </p:nvSpPr>
        <p:spPr>
          <a:xfrm>
            <a:off x="2051720" y="332656"/>
            <a:ext cx="7416378" cy="4968552"/>
          </a:xfrm>
        </p:spPr>
        <p:txBody>
          <a:bodyPr/>
          <a:lstStyle/>
          <a:p>
            <a:pPr algn="ctr" eaLnBrk="1" hangingPunct="1"/>
            <a:br>
              <a:rPr lang="en-GB" altLang="en-US" sz="2400" dirty="0"/>
            </a:br>
            <a:r>
              <a:rPr lang="en-GB" altLang="en-US" sz="5400" dirty="0">
                <a:solidFill>
                  <a:schemeClr val="bg1"/>
                </a:solidFill>
              </a:rPr>
              <a:t>WALES’ FIRST RESPONDER MODERN SLAVERY COURSE</a:t>
            </a:r>
          </a:p>
        </p:txBody>
      </p:sp>
      <p:sp>
        <p:nvSpPr>
          <p:cNvPr id="23556"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23557" name="Rectangle 8"/>
          <p:cNvSpPr>
            <a:spLocks noChangeArrowheads="1"/>
          </p:cNvSpPr>
          <p:nvPr/>
        </p:nvSpPr>
        <p:spPr bwMode="auto">
          <a:xfrm>
            <a:off x="0" y="1752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88" y="457200"/>
            <a:ext cx="6934224" cy="883568"/>
          </a:xfrm>
        </p:spPr>
        <p:txBody>
          <a:bodyPr/>
          <a:lstStyle/>
          <a:p>
            <a:pPr algn="ctr"/>
            <a:r>
              <a:rPr lang="en-GB" sz="3600" dirty="0">
                <a:solidFill>
                  <a:schemeClr val="bg2"/>
                </a:solidFill>
              </a:rPr>
              <a:t>TRAFFICKING IN PERSONS </a:t>
            </a:r>
            <a:br>
              <a:rPr lang="en-GB" sz="3600" dirty="0">
                <a:solidFill>
                  <a:schemeClr val="bg2"/>
                </a:solidFill>
              </a:rPr>
            </a:br>
            <a:r>
              <a:rPr lang="en-GB" sz="3600" dirty="0">
                <a:solidFill>
                  <a:schemeClr val="bg2"/>
                </a:solidFill>
              </a:rPr>
              <a:t>IS DEFINED AS:</a:t>
            </a:r>
          </a:p>
        </p:txBody>
      </p:sp>
      <p:sp>
        <p:nvSpPr>
          <p:cNvPr id="3" name="Content Placeholder 2"/>
          <p:cNvSpPr>
            <a:spLocks noGrp="1"/>
          </p:cNvSpPr>
          <p:nvPr>
            <p:ph idx="1"/>
          </p:nvPr>
        </p:nvSpPr>
        <p:spPr>
          <a:xfrm>
            <a:off x="611560" y="1772816"/>
            <a:ext cx="7848872" cy="4968552"/>
          </a:xfrm>
        </p:spPr>
        <p:txBody>
          <a:bodyPr/>
          <a:lstStyle/>
          <a:p>
            <a:pPr marL="0" indent="0" algn="just" eaLnBrk="1" hangingPunct="1">
              <a:buFontTx/>
              <a:buNone/>
              <a:defRPr/>
            </a:pPr>
            <a:r>
              <a:rPr lang="en-GB" sz="2400" dirty="0">
                <a:solidFill>
                  <a:schemeClr val="bg2"/>
                </a:solidFill>
              </a:rPr>
              <a:t>The recruitment, transportation, transfer, harbouring or receipt of persons, by means of the threat or use of force or other forms of coercion, of abduction, of fraud, of deception, of the abuse of power or of a position of vulnerability or of the giving or receiving of payments or benefits to achieve the consent of a person having control over another person, for the purpose of exploitation. </a:t>
            </a:r>
          </a:p>
          <a:p>
            <a:pPr marL="0" indent="0" algn="just" eaLnBrk="1" hangingPunct="1">
              <a:buFontTx/>
              <a:buNone/>
              <a:defRPr/>
            </a:pPr>
            <a:endParaRPr lang="en-GB" sz="2400" dirty="0">
              <a:solidFill>
                <a:schemeClr val="bg2"/>
              </a:solidFill>
            </a:endParaRPr>
          </a:p>
          <a:p>
            <a:pPr marL="0" indent="0" algn="just" eaLnBrk="1" hangingPunct="1">
              <a:buFontTx/>
              <a:buNone/>
              <a:defRPr/>
            </a:pPr>
            <a:r>
              <a:rPr lang="en-GB" sz="2400" dirty="0">
                <a:solidFill>
                  <a:schemeClr val="bg2"/>
                </a:solidFill>
              </a:rPr>
              <a:t>Exploitation shall include, at a minimum, the exploitation of the prostitution of others or other forms of sexual exploitation, forced labour or services, slavery or practices similar to slavery, servitude or  the removal of organs.</a:t>
            </a:r>
          </a:p>
        </p:txBody>
      </p:sp>
    </p:spTree>
    <p:extLst>
      <p:ext uri="{BB962C8B-B14F-4D97-AF65-F5344CB8AC3E}">
        <p14:creationId xmlns:p14="http://schemas.microsoft.com/office/powerpoint/2010/main" val="2017851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a:xfrm>
            <a:off x="179512" y="367928"/>
            <a:ext cx="7129288" cy="1296144"/>
          </a:xfrm>
        </p:spPr>
        <p:txBody>
          <a:bodyPr/>
          <a:lstStyle/>
          <a:p>
            <a:pPr algn="ctr" eaLnBrk="1" hangingPunct="1"/>
            <a:r>
              <a:rPr lang="en-GB" altLang="en-US" sz="4000" dirty="0">
                <a:solidFill>
                  <a:schemeClr val="bg2"/>
                </a:solidFill>
              </a:rPr>
              <a:t>CONSTITUENT ELEMENTS OF TRAFFICKING</a:t>
            </a:r>
          </a:p>
        </p:txBody>
      </p:sp>
      <p:sp>
        <p:nvSpPr>
          <p:cNvPr id="449539" name="Rectangle 3"/>
          <p:cNvSpPr>
            <a:spLocks noGrp="1" noChangeArrowheads="1"/>
          </p:cNvSpPr>
          <p:nvPr>
            <p:ph idx="1"/>
          </p:nvPr>
        </p:nvSpPr>
        <p:spPr>
          <a:xfrm>
            <a:off x="611560" y="1981200"/>
            <a:ext cx="8352928" cy="3302000"/>
          </a:xfrm>
        </p:spPr>
        <p:txBody>
          <a:bodyPr/>
          <a:lstStyle/>
          <a:p>
            <a:pPr marL="0" indent="0" eaLnBrk="1" hangingPunct="1">
              <a:lnSpc>
                <a:spcPct val="90000"/>
              </a:lnSpc>
              <a:buNone/>
            </a:pPr>
            <a:endParaRPr lang="en-GB" altLang="en-US" sz="1800" dirty="0">
              <a:solidFill>
                <a:schemeClr val="accent2"/>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9512" y="1916832"/>
            <a:ext cx="8856984"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8291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529" y="465153"/>
            <a:ext cx="5101386" cy="507831"/>
          </a:xfrm>
          <a:prstGeom prst="rect">
            <a:avLst/>
          </a:prstGeom>
        </p:spPr>
        <p:txBody>
          <a:bodyPr wrap="square">
            <a:spAutoFit/>
          </a:bodyPr>
          <a:lstStyle/>
          <a:p>
            <a:pPr algn="ctr"/>
            <a:r>
              <a:rPr lang="en-US" sz="2700" b="1" dirty="0">
                <a:solidFill>
                  <a:schemeClr val="bg2"/>
                </a:solidFill>
                <a:latin typeface="+mj-lt"/>
                <a:ea typeface="Museo Sans 900" charset="0"/>
                <a:cs typeface="Gotham-Bold"/>
              </a:rPr>
              <a:t>HUMAN </a:t>
            </a:r>
            <a:r>
              <a:rPr lang="en-US" sz="2700" b="1" dirty="0">
                <a:solidFill>
                  <a:schemeClr val="bg2"/>
                </a:solidFill>
                <a:latin typeface="+mj-lt"/>
                <a:ea typeface="Museo Sans 900" charset="0"/>
                <a:cs typeface="Gotham-Light"/>
              </a:rPr>
              <a:t>TRAFFICKING</a:t>
            </a:r>
            <a:r>
              <a:rPr lang="en-US" sz="2700" b="1" dirty="0">
                <a:solidFill>
                  <a:schemeClr val="bg2"/>
                </a:solidFill>
                <a:latin typeface="+mj-lt"/>
                <a:ea typeface="Museo Sans 900" charset="0"/>
                <a:cs typeface="Avenir Next Regular"/>
              </a:rPr>
              <a:t> </a:t>
            </a:r>
            <a:endParaRPr lang="en-US" sz="2700" b="1" dirty="0">
              <a:solidFill>
                <a:schemeClr val="bg2"/>
              </a:solidFill>
              <a:latin typeface="+mj-lt"/>
              <a:cs typeface="Avenir Next Regular"/>
            </a:endParaRPr>
          </a:p>
        </p:txBody>
      </p:sp>
      <p:sp>
        <p:nvSpPr>
          <p:cNvPr id="10" name="Rectangle 9"/>
          <p:cNvSpPr/>
          <p:nvPr/>
        </p:nvSpPr>
        <p:spPr>
          <a:xfrm>
            <a:off x="331199" y="1772358"/>
            <a:ext cx="2698800" cy="40761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C8C8C"/>
              </a:solidFill>
            </a:endParaRPr>
          </a:p>
        </p:txBody>
      </p:sp>
      <p:sp>
        <p:nvSpPr>
          <p:cNvPr id="15" name="Rectangle 14"/>
          <p:cNvSpPr/>
          <p:nvPr/>
        </p:nvSpPr>
        <p:spPr>
          <a:xfrm>
            <a:off x="562870" y="2034413"/>
            <a:ext cx="2235458" cy="584775"/>
          </a:xfrm>
          <a:prstGeom prst="rect">
            <a:avLst/>
          </a:prstGeom>
        </p:spPr>
        <p:txBody>
          <a:bodyPr wrap="square">
            <a:spAutoFit/>
          </a:bodyPr>
          <a:lstStyle/>
          <a:p>
            <a:pPr algn="ctr"/>
            <a:r>
              <a:rPr lang="en-US" sz="1600" b="1" dirty="0">
                <a:solidFill>
                  <a:prstClr val="white"/>
                </a:solidFill>
                <a:latin typeface="Avenir Next Regular"/>
                <a:cs typeface="Avenir Next Regular"/>
              </a:rPr>
              <a:t>THE ACT</a:t>
            </a:r>
          </a:p>
          <a:p>
            <a:pPr algn="ctr"/>
            <a:r>
              <a:rPr lang="en-US" sz="1600" dirty="0">
                <a:solidFill>
                  <a:prstClr val="white"/>
                </a:solidFill>
                <a:latin typeface="Avenir Next Regular"/>
                <a:cs typeface="Avenir Next Regular"/>
              </a:rPr>
              <a:t>(What is done)</a:t>
            </a:r>
          </a:p>
        </p:txBody>
      </p:sp>
      <p:cxnSp>
        <p:nvCxnSpPr>
          <p:cNvPr id="16" name="Straight Connector 15"/>
          <p:cNvCxnSpPr/>
          <p:nvPr/>
        </p:nvCxnSpPr>
        <p:spPr>
          <a:xfrm>
            <a:off x="1260396" y="3041672"/>
            <a:ext cx="840406"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600501" y="3222636"/>
            <a:ext cx="2429501" cy="1169551"/>
          </a:xfrm>
          <a:prstGeom prst="rect">
            <a:avLst/>
          </a:prstGeom>
        </p:spPr>
        <p:txBody>
          <a:bodyPr wrap="square">
            <a:spAutoFit/>
          </a:bodyPr>
          <a:lstStyle/>
          <a:p>
            <a:pPr marL="285750" indent="-285750">
              <a:buFont typeface="Arial"/>
              <a:buChar char="•"/>
            </a:pPr>
            <a:r>
              <a:rPr lang="en-US" sz="1400" dirty="0">
                <a:solidFill>
                  <a:prstClr val="white"/>
                </a:solidFill>
                <a:latin typeface="Avenir Next Regular"/>
                <a:cs typeface="Avenir Next Regular"/>
              </a:rPr>
              <a:t>Recruit,</a:t>
            </a:r>
          </a:p>
          <a:p>
            <a:pPr marL="285750" indent="-285750">
              <a:buFont typeface="Arial"/>
              <a:buChar char="•"/>
            </a:pPr>
            <a:r>
              <a:rPr lang="en-US" sz="1400" dirty="0">
                <a:solidFill>
                  <a:prstClr val="white"/>
                </a:solidFill>
                <a:latin typeface="Avenir Next Regular"/>
                <a:cs typeface="Avenir Next Regular"/>
              </a:rPr>
              <a:t>Transport,</a:t>
            </a:r>
          </a:p>
          <a:p>
            <a:pPr marL="285750" indent="-285750">
              <a:buFont typeface="Arial"/>
              <a:buChar char="•"/>
            </a:pPr>
            <a:r>
              <a:rPr lang="en-US" sz="1400" dirty="0">
                <a:solidFill>
                  <a:prstClr val="white"/>
                </a:solidFill>
                <a:latin typeface="Avenir Next Regular"/>
                <a:cs typeface="Avenir Next Regular"/>
              </a:rPr>
              <a:t>Transfer,</a:t>
            </a:r>
          </a:p>
          <a:p>
            <a:pPr marL="285750" indent="-285750">
              <a:buFont typeface="Arial"/>
              <a:buChar char="•"/>
            </a:pPr>
            <a:r>
              <a:rPr lang="en-US" sz="1400" dirty="0" err="1">
                <a:solidFill>
                  <a:prstClr val="white"/>
                </a:solidFill>
                <a:latin typeface="Avenir Next Regular"/>
                <a:cs typeface="Avenir Next Regular"/>
              </a:rPr>
              <a:t>Harbour</a:t>
            </a:r>
            <a:r>
              <a:rPr lang="en-US" sz="1400" dirty="0">
                <a:solidFill>
                  <a:prstClr val="white"/>
                </a:solidFill>
                <a:latin typeface="Avenir Next Regular"/>
                <a:cs typeface="Avenir Next Regular"/>
              </a:rPr>
              <a:t> or Receipt of Persons </a:t>
            </a:r>
          </a:p>
        </p:txBody>
      </p:sp>
      <p:sp>
        <p:nvSpPr>
          <p:cNvPr id="17" name="Rectangle 16"/>
          <p:cNvSpPr/>
          <p:nvPr/>
        </p:nvSpPr>
        <p:spPr>
          <a:xfrm>
            <a:off x="3162828" y="1772359"/>
            <a:ext cx="2698800" cy="407611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C8C8C"/>
              </a:solidFill>
            </a:endParaRPr>
          </a:p>
        </p:txBody>
      </p:sp>
      <p:sp>
        <p:nvSpPr>
          <p:cNvPr id="18" name="Rectangle 17"/>
          <p:cNvSpPr/>
          <p:nvPr/>
        </p:nvSpPr>
        <p:spPr>
          <a:xfrm>
            <a:off x="3385092" y="2034413"/>
            <a:ext cx="2235458" cy="584775"/>
          </a:xfrm>
          <a:prstGeom prst="rect">
            <a:avLst/>
          </a:prstGeom>
        </p:spPr>
        <p:txBody>
          <a:bodyPr wrap="square">
            <a:spAutoFit/>
          </a:bodyPr>
          <a:lstStyle/>
          <a:p>
            <a:pPr algn="ctr"/>
            <a:r>
              <a:rPr lang="en-US" sz="1600" b="1" dirty="0">
                <a:solidFill>
                  <a:prstClr val="white"/>
                </a:solidFill>
                <a:latin typeface="Avenir Next Regular"/>
                <a:cs typeface="Avenir Next Regular"/>
              </a:rPr>
              <a:t>THE MEANS</a:t>
            </a:r>
          </a:p>
          <a:p>
            <a:pPr algn="ctr"/>
            <a:r>
              <a:rPr lang="en-US" sz="1600" dirty="0">
                <a:solidFill>
                  <a:prstClr val="white"/>
                </a:solidFill>
                <a:latin typeface="Avenir Next Regular"/>
                <a:cs typeface="Avenir Next Regular"/>
              </a:rPr>
              <a:t>(How it is done)</a:t>
            </a:r>
          </a:p>
        </p:txBody>
      </p:sp>
      <p:sp>
        <p:nvSpPr>
          <p:cNvPr id="4" name="Rectangle 3"/>
          <p:cNvSpPr/>
          <p:nvPr/>
        </p:nvSpPr>
        <p:spPr>
          <a:xfrm>
            <a:off x="3234271" y="3222634"/>
            <a:ext cx="2493269" cy="2308324"/>
          </a:xfrm>
          <a:prstGeom prst="rect">
            <a:avLst/>
          </a:prstGeom>
        </p:spPr>
        <p:txBody>
          <a:bodyPr wrap="square">
            <a:spAutoFit/>
          </a:bodyPr>
          <a:lstStyle/>
          <a:p>
            <a:pPr marL="171450" indent="-171450">
              <a:buFont typeface="Arial"/>
              <a:buChar char="•"/>
            </a:pPr>
            <a:r>
              <a:rPr lang="en-US" sz="1200" dirty="0">
                <a:solidFill>
                  <a:prstClr val="white"/>
                </a:solidFill>
                <a:latin typeface="Avenir Next Regular"/>
                <a:cs typeface="Avenir Next Regular"/>
              </a:rPr>
              <a:t>Threat or use of force or other forms of coercion</a:t>
            </a:r>
          </a:p>
          <a:p>
            <a:pPr marL="171450" indent="-171450">
              <a:buFont typeface="Arial"/>
              <a:buChar char="•"/>
            </a:pPr>
            <a:r>
              <a:rPr lang="en-US" sz="1200" dirty="0">
                <a:solidFill>
                  <a:prstClr val="white"/>
                </a:solidFill>
                <a:latin typeface="Avenir Next Regular"/>
                <a:cs typeface="Avenir Next Regular"/>
              </a:rPr>
              <a:t>Abduction</a:t>
            </a:r>
          </a:p>
          <a:p>
            <a:pPr marL="171450" indent="-171450">
              <a:buFont typeface="Arial"/>
              <a:buChar char="•"/>
            </a:pPr>
            <a:r>
              <a:rPr lang="en-US" sz="1200" dirty="0">
                <a:solidFill>
                  <a:prstClr val="white"/>
                </a:solidFill>
                <a:latin typeface="Avenir Next Regular"/>
                <a:cs typeface="Avenir Next Regular"/>
              </a:rPr>
              <a:t>Fraud / Deception</a:t>
            </a:r>
          </a:p>
          <a:p>
            <a:pPr marL="171450" indent="-171450">
              <a:buFont typeface="Arial"/>
              <a:buChar char="•"/>
            </a:pPr>
            <a:r>
              <a:rPr lang="en-US" sz="1200" dirty="0">
                <a:solidFill>
                  <a:prstClr val="white"/>
                </a:solidFill>
                <a:latin typeface="Avenir Next Regular"/>
                <a:cs typeface="Avenir Next Regular"/>
              </a:rPr>
              <a:t>Abuse of power or of a position of vulnerability</a:t>
            </a:r>
          </a:p>
          <a:p>
            <a:pPr marL="171450" indent="-171450">
              <a:buFont typeface="Arial"/>
              <a:buChar char="•"/>
            </a:pPr>
            <a:r>
              <a:rPr lang="en-US" sz="1200" dirty="0">
                <a:solidFill>
                  <a:prstClr val="white"/>
                </a:solidFill>
                <a:latin typeface="Avenir Next Regular"/>
                <a:cs typeface="Avenir Next Regular"/>
              </a:rPr>
              <a:t>Giving or receiving of payments or benefits to achieve the consent of a person having control over another person</a:t>
            </a:r>
          </a:p>
          <a:p>
            <a:pPr marL="171450" indent="-171450">
              <a:buFont typeface="Arial"/>
              <a:buChar char="•"/>
            </a:pPr>
            <a:r>
              <a:rPr lang="en-US" sz="1200" dirty="0">
                <a:solidFill>
                  <a:schemeClr val="bg2"/>
                </a:solidFill>
                <a:latin typeface="Avenir Next Regular"/>
                <a:cs typeface="Avenir Next Regular"/>
              </a:rPr>
              <a:t>*</a:t>
            </a:r>
            <a:r>
              <a:rPr lang="en-US" sz="1200" b="1" dirty="0">
                <a:solidFill>
                  <a:schemeClr val="bg2"/>
                </a:solidFill>
                <a:latin typeface="Avenir Next Regular"/>
                <a:cs typeface="Avenir Next Regular"/>
              </a:rPr>
              <a:t>The MEANS is not pertinent  for under 18 year olds </a:t>
            </a:r>
          </a:p>
        </p:txBody>
      </p:sp>
      <p:cxnSp>
        <p:nvCxnSpPr>
          <p:cNvPr id="19" name="Straight Connector 18"/>
          <p:cNvCxnSpPr/>
          <p:nvPr/>
        </p:nvCxnSpPr>
        <p:spPr>
          <a:xfrm>
            <a:off x="4073210" y="3041672"/>
            <a:ext cx="840406"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5999161" y="1772359"/>
            <a:ext cx="2698800" cy="407611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C8C8C"/>
              </a:solidFill>
            </a:endParaRPr>
          </a:p>
        </p:txBody>
      </p:sp>
      <p:sp>
        <p:nvSpPr>
          <p:cNvPr id="22" name="Rectangle 21"/>
          <p:cNvSpPr/>
          <p:nvPr/>
        </p:nvSpPr>
        <p:spPr>
          <a:xfrm>
            <a:off x="6238356" y="2034413"/>
            <a:ext cx="2235458" cy="584775"/>
          </a:xfrm>
          <a:prstGeom prst="rect">
            <a:avLst/>
          </a:prstGeom>
          <a:noFill/>
        </p:spPr>
        <p:txBody>
          <a:bodyPr wrap="square">
            <a:spAutoFit/>
          </a:bodyPr>
          <a:lstStyle/>
          <a:p>
            <a:pPr algn="ctr"/>
            <a:r>
              <a:rPr lang="en-US" sz="1600" b="1" dirty="0">
                <a:solidFill>
                  <a:prstClr val="white"/>
                </a:solidFill>
                <a:latin typeface="Avenir Next Regular"/>
                <a:cs typeface="Avenir Next Regular"/>
              </a:rPr>
              <a:t>THE PURPOSE</a:t>
            </a:r>
          </a:p>
          <a:p>
            <a:pPr algn="ctr"/>
            <a:r>
              <a:rPr lang="en-US" sz="1600" dirty="0">
                <a:solidFill>
                  <a:prstClr val="white"/>
                </a:solidFill>
                <a:latin typeface="Avenir Next Regular"/>
                <a:cs typeface="Avenir Next Regular"/>
              </a:rPr>
              <a:t>(Why it is done)</a:t>
            </a:r>
          </a:p>
        </p:txBody>
      </p:sp>
      <p:cxnSp>
        <p:nvCxnSpPr>
          <p:cNvPr id="23" name="Straight Connector 22"/>
          <p:cNvCxnSpPr/>
          <p:nvPr/>
        </p:nvCxnSpPr>
        <p:spPr>
          <a:xfrm>
            <a:off x="6947717" y="3041672"/>
            <a:ext cx="840406"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6262623" y="3222633"/>
            <a:ext cx="2429501" cy="1600438"/>
          </a:xfrm>
          <a:prstGeom prst="rect">
            <a:avLst/>
          </a:prstGeom>
        </p:spPr>
        <p:txBody>
          <a:bodyPr wrap="square">
            <a:spAutoFit/>
          </a:bodyPr>
          <a:lstStyle/>
          <a:p>
            <a:pPr marL="285750" indent="-285750">
              <a:buFont typeface="Arial"/>
              <a:buChar char="•"/>
            </a:pPr>
            <a:r>
              <a:rPr lang="en-US" sz="1400" dirty="0">
                <a:solidFill>
                  <a:prstClr val="white"/>
                </a:solidFill>
                <a:latin typeface="Avenir Next Regular"/>
                <a:cs typeface="Avenir Next Regular"/>
              </a:rPr>
              <a:t>Sexual exploitation; forced </a:t>
            </a:r>
            <a:r>
              <a:rPr lang="en-US" sz="1400" dirty="0" err="1">
                <a:solidFill>
                  <a:prstClr val="white"/>
                </a:solidFill>
                <a:latin typeface="Avenir Next Regular"/>
                <a:cs typeface="Avenir Next Regular"/>
              </a:rPr>
              <a:t>labour</a:t>
            </a:r>
            <a:r>
              <a:rPr lang="en-US" sz="1400" dirty="0">
                <a:solidFill>
                  <a:prstClr val="white"/>
                </a:solidFill>
                <a:latin typeface="Avenir Next Regular"/>
                <a:cs typeface="Avenir Next Regular"/>
              </a:rPr>
              <a:t> or services</a:t>
            </a:r>
          </a:p>
          <a:p>
            <a:pPr marL="285750" indent="-285750">
              <a:buFont typeface="Arial"/>
              <a:buChar char="•"/>
            </a:pPr>
            <a:r>
              <a:rPr lang="en-US" sz="1400" dirty="0">
                <a:solidFill>
                  <a:prstClr val="white"/>
                </a:solidFill>
                <a:latin typeface="Avenir Next Regular"/>
                <a:cs typeface="Avenir Next Regular"/>
              </a:rPr>
              <a:t>Slavery or practices similar to slavery</a:t>
            </a:r>
          </a:p>
          <a:p>
            <a:pPr marL="285750" indent="-285750">
              <a:buFont typeface="Arial"/>
              <a:buChar char="•"/>
            </a:pPr>
            <a:r>
              <a:rPr lang="en-US" sz="1400" dirty="0">
                <a:solidFill>
                  <a:prstClr val="white"/>
                </a:solidFill>
                <a:latin typeface="Avenir Next Regular"/>
                <a:cs typeface="Avenir Next Regular"/>
              </a:rPr>
              <a:t>Servitude, or </a:t>
            </a:r>
          </a:p>
          <a:p>
            <a:pPr marL="285750" indent="-285750">
              <a:buFont typeface="Arial"/>
              <a:buChar char="•"/>
            </a:pPr>
            <a:r>
              <a:rPr lang="en-US" sz="1400" dirty="0">
                <a:solidFill>
                  <a:prstClr val="white"/>
                </a:solidFill>
                <a:latin typeface="Avenir Next Regular"/>
                <a:cs typeface="Avenir Next Regular"/>
              </a:rPr>
              <a:t>the removal of organs.</a:t>
            </a:r>
          </a:p>
          <a:p>
            <a:pPr marL="285750" indent="-285750">
              <a:buFont typeface="Arial"/>
              <a:buChar char="•"/>
            </a:pPr>
            <a:endParaRPr lang="en-US" sz="1400" dirty="0">
              <a:solidFill>
                <a:prstClr val="white"/>
              </a:solidFill>
              <a:latin typeface="Avenir Next Regular"/>
              <a:cs typeface="Avenir Next Regular"/>
            </a:endParaRPr>
          </a:p>
        </p:txBody>
      </p:sp>
      <p:sp>
        <p:nvSpPr>
          <p:cNvPr id="25" name="Rectangle 24"/>
          <p:cNvSpPr/>
          <p:nvPr/>
        </p:nvSpPr>
        <p:spPr>
          <a:xfrm>
            <a:off x="1795529" y="1031673"/>
            <a:ext cx="5101386" cy="323165"/>
          </a:xfrm>
          <a:prstGeom prst="rect">
            <a:avLst/>
          </a:prstGeom>
        </p:spPr>
        <p:txBody>
          <a:bodyPr wrap="square">
            <a:spAutoFit/>
          </a:bodyPr>
          <a:lstStyle/>
          <a:p>
            <a:pPr algn="ctr"/>
            <a:r>
              <a:rPr lang="en-US" sz="1500" i="1" dirty="0">
                <a:solidFill>
                  <a:schemeClr val="bg2"/>
                </a:solidFill>
                <a:latin typeface="Avenir Next Regular"/>
                <a:cs typeface="Avenir Next Regular"/>
              </a:rPr>
              <a:t>(Palermo Protocol)</a:t>
            </a:r>
          </a:p>
        </p:txBody>
      </p:sp>
    </p:spTree>
    <p:extLst>
      <p:ext uri="{BB962C8B-B14F-4D97-AF65-F5344CB8AC3E}">
        <p14:creationId xmlns:p14="http://schemas.microsoft.com/office/powerpoint/2010/main" val="341600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P spid="3" grpId="0"/>
      <p:bldP spid="17" grpId="0" animBg="1"/>
      <p:bldP spid="18" grpId="0"/>
      <p:bldP spid="4" grpId="0"/>
      <p:bldP spid="20" grpId="0" animBg="1"/>
      <p:bldP spid="22"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003D393C-DA35-4A34-8344-5C91FF925E70}" type="slidenum">
              <a:rPr lang="en-GB" smtClean="0"/>
              <a:pPr>
                <a:defRPr/>
              </a:pPr>
              <a:t>13</a:t>
            </a:fld>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73628" y="548681"/>
            <a:ext cx="4354559" cy="616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1584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4"/>
          <p:cNvSpPr>
            <a:spLocks noChangeArrowheads="1"/>
          </p:cNvSpPr>
          <p:nvPr/>
        </p:nvSpPr>
        <p:spPr bwMode="auto">
          <a:xfrm>
            <a:off x="395536" y="1775713"/>
            <a:ext cx="849694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400" dirty="0">
                <a:solidFill>
                  <a:schemeClr val="bg2"/>
                </a:solidFill>
              </a:rPr>
              <a:t>Refers to the four Ps:</a:t>
            </a:r>
          </a:p>
          <a:p>
            <a:endParaRPr lang="en-GB" sz="1200" dirty="0">
              <a:solidFill>
                <a:schemeClr val="bg2"/>
              </a:solidFill>
            </a:endParaRPr>
          </a:p>
          <a:p>
            <a:pPr marL="1787525" indent="-1787525"/>
            <a:r>
              <a:rPr lang="en-GB" sz="2400" b="1" dirty="0" err="1">
                <a:solidFill>
                  <a:schemeClr val="bg2"/>
                </a:solidFill>
              </a:rPr>
              <a:t>Persue</a:t>
            </a:r>
            <a:r>
              <a:rPr lang="en-GB" sz="2400" b="1" dirty="0">
                <a:solidFill>
                  <a:schemeClr val="bg2"/>
                </a:solidFill>
              </a:rPr>
              <a:t> – 	</a:t>
            </a:r>
            <a:r>
              <a:rPr lang="en-GB" sz="2400" dirty="0">
                <a:solidFill>
                  <a:schemeClr val="bg2"/>
                </a:solidFill>
              </a:rPr>
              <a:t>is prosecute &amp; disrupt individual &amp; groups responsible for slavery</a:t>
            </a:r>
          </a:p>
          <a:p>
            <a:pPr marL="1787525" indent="-1787525"/>
            <a:endParaRPr lang="en-GB" sz="1200" dirty="0">
              <a:solidFill>
                <a:schemeClr val="bg2"/>
              </a:solidFill>
            </a:endParaRPr>
          </a:p>
          <a:p>
            <a:pPr marL="342900" indent="-342900"/>
            <a:r>
              <a:rPr lang="en-GB" sz="2400" b="1" dirty="0">
                <a:solidFill>
                  <a:schemeClr val="bg2"/>
                </a:solidFill>
              </a:rPr>
              <a:t>Prevent – 	</a:t>
            </a:r>
            <a:r>
              <a:rPr lang="en-GB" sz="2400" dirty="0">
                <a:solidFill>
                  <a:schemeClr val="bg2"/>
                </a:solidFill>
              </a:rPr>
              <a:t>people from engaging in slavery</a:t>
            </a:r>
          </a:p>
          <a:p>
            <a:pPr marL="342900" indent="-342900"/>
            <a:endParaRPr lang="en-GB" sz="1200" dirty="0">
              <a:solidFill>
                <a:schemeClr val="bg2"/>
              </a:solidFill>
            </a:endParaRPr>
          </a:p>
          <a:p>
            <a:pPr marL="1787525" indent="-1787525"/>
            <a:r>
              <a:rPr lang="en-GB" sz="2400" b="1" dirty="0">
                <a:solidFill>
                  <a:schemeClr val="bg2"/>
                </a:solidFill>
              </a:rPr>
              <a:t>Protect – 	</a:t>
            </a:r>
            <a:r>
              <a:rPr lang="en-GB" sz="2400" dirty="0">
                <a:solidFill>
                  <a:schemeClr val="bg2"/>
                </a:solidFill>
              </a:rPr>
              <a:t>strengthen safeguards against slavery by protecting people from exploitation &amp; increasing awareness of &amp; resilience against this crime</a:t>
            </a:r>
          </a:p>
          <a:p>
            <a:pPr marL="1787525" indent="-1787525"/>
            <a:endParaRPr lang="en-GB" sz="1200" dirty="0">
              <a:solidFill>
                <a:schemeClr val="bg2"/>
              </a:solidFill>
            </a:endParaRPr>
          </a:p>
          <a:p>
            <a:pPr marL="1787525" indent="-1787525"/>
            <a:r>
              <a:rPr lang="en-GB" sz="2400" b="1" dirty="0">
                <a:solidFill>
                  <a:schemeClr val="bg2"/>
                </a:solidFill>
              </a:rPr>
              <a:t>Prepare – 	</a:t>
            </a:r>
            <a:r>
              <a:rPr lang="en-GB" sz="2400" dirty="0">
                <a:solidFill>
                  <a:schemeClr val="bg2"/>
                </a:solidFill>
              </a:rPr>
              <a:t>reduce the harm caused by slavery through improved victim identification &amp; enhanced support.</a:t>
            </a:r>
          </a:p>
        </p:txBody>
      </p:sp>
      <p:sp>
        <p:nvSpPr>
          <p:cNvPr id="2" name="Title 1"/>
          <p:cNvSpPr>
            <a:spLocks noGrp="1"/>
          </p:cNvSpPr>
          <p:nvPr>
            <p:ph type="title"/>
          </p:nvPr>
        </p:nvSpPr>
        <p:spPr>
          <a:xfrm>
            <a:off x="446088" y="476672"/>
            <a:ext cx="6823075" cy="1152128"/>
          </a:xfrm>
        </p:spPr>
        <p:txBody>
          <a:bodyPr/>
          <a:lstStyle/>
          <a:p>
            <a:pPr algn="ctr"/>
            <a:r>
              <a:rPr lang="en-GB" dirty="0">
                <a:solidFill>
                  <a:schemeClr val="bg2"/>
                </a:solidFill>
              </a:rPr>
              <a:t>MODERN SLAVERY STRATEGY</a:t>
            </a:r>
          </a:p>
        </p:txBody>
      </p:sp>
    </p:spTree>
    <p:extLst>
      <p:ext uri="{BB962C8B-B14F-4D97-AF65-F5344CB8AC3E}">
        <p14:creationId xmlns:p14="http://schemas.microsoft.com/office/powerpoint/2010/main" val="2891041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446088" y="457200"/>
            <a:ext cx="6718200" cy="811560"/>
          </a:xfrm>
        </p:spPr>
        <p:txBody>
          <a:bodyPr/>
          <a:lstStyle/>
          <a:p>
            <a:pPr algn="ctr" eaLnBrk="1" hangingPunct="1"/>
            <a:r>
              <a:rPr lang="en-GB" dirty="0">
                <a:solidFill>
                  <a:schemeClr val="bg2"/>
                </a:solidFill>
              </a:rPr>
              <a:t>ACTIVITY</a:t>
            </a:r>
            <a:r>
              <a:rPr lang="en-GB" altLang="en-US" dirty="0"/>
              <a:t> </a:t>
            </a:r>
          </a:p>
        </p:txBody>
      </p:sp>
      <p:sp>
        <p:nvSpPr>
          <p:cNvPr id="27651" name="Rectangle 3"/>
          <p:cNvSpPr>
            <a:spLocks noGrp="1" noChangeArrowheads="1"/>
          </p:cNvSpPr>
          <p:nvPr>
            <p:ph idx="1"/>
          </p:nvPr>
        </p:nvSpPr>
        <p:spPr>
          <a:xfrm>
            <a:off x="827584" y="1340768"/>
            <a:ext cx="8136904" cy="5040560"/>
          </a:xfrm>
        </p:spPr>
        <p:txBody>
          <a:bodyPr/>
          <a:lstStyle/>
          <a:p>
            <a:pPr eaLnBrk="1" hangingPunct="1">
              <a:buNone/>
            </a:pPr>
            <a:r>
              <a:rPr lang="en-GB" altLang="en-US" dirty="0">
                <a:solidFill>
                  <a:schemeClr val="bg2"/>
                </a:solidFill>
              </a:rPr>
              <a:t>In your groups:</a:t>
            </a:r>
          </a:p>
          <a:p>
            <a:pPr eaLnBrk="1" hangingPunct="1">
              <a:buNone/>
            </a:pPr>
            <a:endParaRPr lang="en-GB" altLang="en-US" sz="1600" dirty="0">
              <a:solidFill>
                <a:schemeClr val="bg2"/>
              </a:solidFill>
            </a:endParaRPr>
          </a:p>
          <a:p>
            <a:pPr marL="0" indent="0" eaLnBrk="1" hangingPunct="1">
              <a:buNone/>
            </a:pPr>
            <a:r>
              <a:rPr lang="en-GB" altLang="en-US" sz="2800" dirty="0">
                <a:solidFill>
                  <a:schemeClr val="bg2"/>
                </a:solidFill>
              </a:rPr>
              <a:t>What  is the definition of your category of person:</a:t>
            </a:r>
          </a:p>
          <a:p>
            <a:pPr eaLnBrk="1" hangingPunct="1"/>
            <a:endParaRPr lang="en-GB" altLang="en-US" sz="1600" dirty="0">
              <a:solidFill>
                <a:schemeClr val="bg2"/>
              </a:solidFill>
            </a:endParaRPr>
          </a:p>
          <a:p>
            <a:pPr eaLnBrk="1" hangingPunct="1">
              <a:buFont typeface="Arial" panose="020B0604020202020204" pitchFamily="34" charset="0"/>
              <a:buChar char="•"/>
            </a:pPr>
            <a:r>
              <a:rPr lang="en-GB" altLang="en-US" sz="2800" dirty="0">
                <a:solidFill>
                  <a:schemeClr val="bg2"/>
                </a:solidFill>
              </a:rPr>
              <a:t>Smuggled</a:t>
            </a:r>
          </a:p>
          <a:p>
            <a:pPr eaLnBrk="1" hangingPunct="1">
              <a:buFont typeface="Arial" panose="020B0604020202020204" pitchFamily="34" charset="0"/>
              <a:buChar char="•"/>
            </a:pPr>
            <a:r>
              <a:rPr lang="en-GB" altLang="en-US" sz="2800" dirty="0">
                <a:solidFill>
                  <a:schemeClr val="bg2"/>
                </a:solidFill>
              </a:rPr>
              <a:t>Trafficked</a:t>
            </a:r>
          </a:p>
          <a:p>
            <a:pPr eaLnBrk="1" hangingPunct="1">
              <a:buFont typeface="Arial" panose="020B0604020202020204" pitchFamily="34" charset="0"/>
              <a:buChar char="•"/>
            </a:pPr>
            <a:r>
              <a:rPr lang="en-GB" altLang="en-US" sz="2800" dirty="0">
                <a:solidFill>
                  <a:schemeClr val="bg2"/>
                </a:solidFill>
              </a:rPr>
              <a:t>Asylum Seeker</a:t>
            </a:r>
          </a:p>
          <a:p>
            <a:pPr eaLnBrk="1" hangingPunct="1">
              <a:buFont typeface="Arial" panose="020B0604020202020204" pitchFamily="34" charset="0"/>
              <a:buChar char="•"/>
            </a:pPr>
            <a:r>
              <a:rPr lang="en-GB" altLang="en-US" sz="2800" dirty="0">
                <a:solidFill>
                  <a:schemeClr val="bg2"/>
                </a:solidFill>
              </a:rPr>
              <a:t>Refugee</a:t>
            </a:r>
          </a:p>
          <a:p>
            <a:pPr eaLnBrk="1" hangingPunct="1">
              <a:buFont typeface="Arial" panose="020B0604020202020204" pitchFamily="34" charset="0"/>
              <a:buChar char="•"/>
            </a:pPr>
            <a:r>
              <a:rPr lang="en-GB" altLang="en-US" sz="2800" dirty="0">
                <a:solidFill>
                  <a:schemeClr val="bg2"/>
                </a:solidFill>
              </a:rPr>
              <a:t>Migrant Worker</a:t>
            </a:r>
          </a:p>
          <a:p>
            <a:pPr eaLnBrk="1" hangingPunct="1">
              <a:buFontTx/>
              <a:buNone/>
            </a:pPr>
            <a:endParaRPr lang="en-GB" altLang="en-US" dirty="0">
              <a:solidFill>
                <a:schemeClr val="hlink"/>
              </a:solidFill>
            </a:endParaRPr>
          </a:p>
          <a:p>
            <a:pPr eaLnBrk="1" hangingPunct="1"/>
            <a:endParaRPr lang="en-GB" alt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780928"/>
            <a:ext cx="2877561" cy="3683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2896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88" y="457200"/>
            <a:ext cx="6823075" cy="739552"/>
          </a:xfrm>
        </p:spPr>
        <p:txBody>
          <a:bodyPr/>
          <a:lstStyle/>
          <a:p>
            <a:pPr algn="ctr"/>
            <a:r>
              <a:rPr lang="en-GB" dirty="0">
                <a:solidFill>
                  <a:schemeClr val="bg2"/>
                </a:solidFill>
              </a:rPr>
              <a:t>MIGRANT CATEGORIES</a:t>
            </a:r>
          </a:p>
        </p:txBody>
      </p:sp>
      <p:sp>
        <p:nvSpPr>
          <p:cNvPr id="3" name="Content Placeholder 2"/>
          <p:cNvSpPr>
            <a:spLocks noGrp="1"/>
          </p:cNvSpPr>
          <p:nvPr>
            <p:ph idx="1"/>
          </p:nvPr>
        </p:nvSpPr>
        <p:spPr>
          <a:xfrm>
            <a:off x="611560" y="1628800"/>
            <a:ext cx="8352928" cy="4238600"/>
          </a:xfrm>
        </p:spPr>
        <p:txBody>
          <a:bodyPr/>
          <a:lstStyle/>
          <a:p>
            <a:pPr>
              <a:lnSpc>
                <a:spcPct val="150000"/>
              </a:lnSpc>
              <a:buFont typeface="Arial" panose="020B0604020202020204" pitchFamily="34" charset="0"/>
              <a:buChar char="•"/>
            </a:pPr>
            <a:r>
              <a:rPr lang="en-GB" dirty="0">
                <a:solidFill>
                  <a:schemeClr val="bg2"/>
                </a:solidFill>
              </a:rPr>
              <a:t>Smuggling – </a:t>
            </a:r>
            <a:r>
              <a:rPr lang="en-GB" sz="2800" dirty="0">
                <a:solidFill>
                  <a:schemeClr val="bg2"/>
                </a:solidFill>
              </a:rPr>
              <a:t>the facilitation, transportation or illegal entry of a person or persons across an international border in violation of one or more countries laws either clandestinely or through deception such as the use of fraudulent documents.</a:t>
            </a:r>
          </a:p>
        </p:txBody>
      </p:sp>
    </p:spTree>
    <p:extLst>
      <p:ext uri="{BB962C8B-B14F-4D97-AF65-F5344CB8AC3E}">
        <p14:creationId xmlns:p14="http://schemas.microsoft.com/office/powerpoint/2010/main" val="7140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chemeClr val="bg2"/>
                </a:solidFill>
              </a:rPr>
              <a:t>MIGRANT CATEGORIES</a:t>
            </a:r>
            <a:endParaRPr lang="en-GB" dirty="0"/>
          </a:p>
        </p:txBody>
      </p:sp>
      <p:sp>
        <p:nvSpPr>
          <p:cNvPr id="3" name="Content Placeholder 2"/>
          <p:cNvSpPr>
            <a:spLocks noGrp="1"/>
          </p:cNvSpPr>
          <p:nvPr>
            <p:ph sz="half" idx="1"/>
          </p:nvPr>
        </p:nvSpPr>
        <p:spPr>
          <a:xfrm>
            <a:off x="179512" y="1791151"/>
            <a:ext cx="5482952" cy="3886200"/>
          </a:xfrm>
        </p:spPr>
        <p:txBody>
          <a:bodyPr/>
          <a:lstStyle/>
          <a:p>
            <a:pPr>
              <a:lnSpc>
                <a:spcPct val="150000"/>
              </a:lnSpc>
              <a:buFont typeface="Arial" panose="020B0604020202020204" pitchFamily="34" charset="0"/>
              <a:buChar char="•"/>
            </a:pPr>
            <a:r>
              <a:rPr lang="en-GB" sz="2000" dirty="0">
                <a:solidFill>
                  <a:schemeClr val="bg2"/>
                </a:solidFill>
              </a:rPr>
              <a:t>Human Trafficking – is </a:t>
            </a:r>
            <a:r>
              <a:rPr lang="en-GB" sz="2000" dirty="0"/>
              <a:t>the recruitment, transportation, transfer, harbouring or receipt of persons, by means of the threat or use of force or other forms of coercion, of abduction, of fraud, of deception, of the abuse of power or of a position of vulnerability or of the giving or receiving of payments or benefits to achieve the consent of a person having control over another person, for the purpose of exploitation</a:t>
            </a:r>
            <a:endParaRPr lang="en-GB" sz="2000" dirty="0">
              <a:solidFill>
                <a:schemeClr val="bg2"/>
              </a:solidFill>
            </a:endParaRPr>
          </a:p>
          <a:p>
            <a:endParaRPr lang="en-GB" sz="24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791151"/>
            <a:ext cx="2948359" cy="4157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8623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88" y="457200"/>
            <a:ext cx="6823075" cy="739552"/>
          </a:xfrm>
        </p:spPr>
        <p:txBody>
          <a:bodyPr/>
          <a:lstStyle/>
          <a:p>
            <a:pPr algn="ctr"/>
            <a:r>
              <a:rPr lang="en-GB" dirty="0">
                <a:solidFill>
                  <a:schemeClr val="bg2"/>
                </a:solidFill>
              </a:rPr>
              <a:t>MIGRANT CATEGORIES</a:t>
            </a:r>
            <a:endParaRPr lang="en-GB" dirty="0"/>
          </a:p>
        </p:txBody>
      </p:sp>
      <p:sp>
        <p:nvSpPr>
          <p:cNvPr id="3" name="Content Placeholder 2"/>
          <p:cNvSpPr>
            <a:spLocks noGrp="1"/>
          </p:cNvSpPr>
          <p:nvPr>
            <p:ph idx="1"/>
          </p:nvPr>
        </p:nvSpPr>
        <p:spPr>
          <a:xfrm>
            <a:off x="457200" y="1700808"/>
            <a:ext cx="8507288" cy="4824536"/>
          </a:xfrm>
        </p:spPr>
        <p:txBody>
          <a:bodyPr/>
          <a:lstStyle/>
          <a:p>
            <a:pPr>
              <a:lnSpc>
                <a:spcPct val="150000"/>
              </a:lnSpc>
              <a:buFont typeface="Arial" panose="020B0604020202020204" pitchFamily="34" charset="0"/>
              <a:buChar char="•"/>
            </a:pPr>
            <a:r>
              <a:rPr lang="en-GB" dirty="0">
                <a:solidFill>
                  <a:schemeClr val="bg2"/>
                </a:solidFill>
              </a:rPr>
              <a:t>Asylum Seeker – </a:t>
            </a:r>
            <a:r>
              <a:rPr lang="en-GB" sz="2800" dirty="0">
                <a:solidFill>
                  <a:schemeClr val="bg2"/>
                </a:solidFill>
              </a:rPr>
              <a:t>A person who leaves their own country for their safety, often for reasons of fear of persecution because of race, religion, social group or political opinion &amp; has crossed an international border into a country which he or she hopes will protect them &amp; allow them to live there.</a:t>
            </a:r>
          </a:p>
          <a:p>
            <a:endParaRPr lang="en-GB" dirty="0"/>
          </a:p>
        </p:txBody>
      </p:sp>
    </p:spTree>
    <p:extLst>
      <p:ext uri="{BB962C8B-B14F-4D97-AF65-F5344CB8AC3E}">
        <p14:creationId xmlns:p14="http://schemas.microsoft.com/office/powerpoint/2010/main" val="2790393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88" y="457200"/>
            <a:ext cx="6823075" cy="739552"/>
          </a:xfrm>
        </p:spPr>
        <p:txBody>
          <a:bodyPr/>
          <a:lstStyle/>
          <a:p>
            <a:r>
              <a:rPr lang="en-GB" dirty="0">
                <a:solidFill>
                  <a:schemeClr val="bg2"/>
                </a:solidFill>
              </a:rPr>
              <a:t>MIGRANT CATEGORIES</a:t>
            </a:r>
            <a:endParaRPr lang="en-GB" dirty="0"/>
          </a:p>
        </p:txBody>
      </p:sp>
      <p:sp>
        <p:nvSpPr>
          <p:cNvPr id="3" name="Content Placeholder 2"/>
          <p:cNvSpPr>
            <a:spLocks noGrp="1"/>
          </p:cNvSpPr>
          <p:nvPr>
            <p:ph idx="1"/>
          </p:nvPr>
        </p:nvSpPr>
        <p:spPr>
          <a:xfrm>
            <a:off x="457200" y="1700808"/>
            <a:ext cx="8229600" cy="4166592"/>
          </a:xfrm>
        </p:spPr>
        <p:txBody>
          <a:bodyPr/>
          <a:lstStyle/>
          <a:p>
            <a:pPr>
              <a:lnSpc>
                <a:spcPct val="150000"/>
              </a:lnSpc>
              <a:buFont typeface="Arial" panose="020B0604020202020204" pitchFamily="34" charset="0"/>
              <a:buChar char="•"/>
            </a:pPr>
            <a:r>
              <a:rPr lang="en-GB" dirty="0">
                <a:solidFill>
                  <a:schemeClr val="bg2"/>
                </a:solidFill>
              </a:rPr>
              <a:t>Refugee – </a:t>
            </a:r>
            <a:r>
              <a:rPr lang="en-GB" sz="2800" dirty="0">
                <a:solidFill>
                  <a:schemeClr val="bg2"/>
                </a:solidFill>
              </a:rPr>
              <a:t>Is a person who was an asylum seeker, but whose application to remain in the country they have fled to has been successful &amp; they have therefore been granted leave to remain in that country</a:t>
            </a:r>
            <a:r>
              <a:rPr lang="en-GB" dirty="0">
                <a:solidFill>
                  <a:schemeClr val="bg2"/>
                </a:solidFill>
              </a:rPr>
              <a:t>.  </a:t>
            </a:r>
          </a:p>
          <a:p>
            <a:endParaRPr lang="en-GB" dirty="0"/>
          </a:p>
        </p:txBody>
      </p:sp>
    </p:spTree>
    <p:extLst>
      <p:ext uri="{BB962C8B-B14F-4D97-AF65-F5344CB8AC3E}">
        <p14:creationId xmlns:p14="http://schemas.microsoft.com/office/powerpoint/2010/main" val="1030771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p:cNvSpPr>
          <p:nvPr>
            <p:ph type="title"/>
          </p:nvPr>
        </p:nvSpPr>
        <p:spPr>
          <a:xfrm>
            <a:off x="755576" y="274638"/>
            <a:ext cx="6480720" cy="994122"/>
          </a:xfrm>
        </p:spPr>
        <p:txBody>
          <a:bodyPr/>
          <a:lstStyle/>
          <a:p>
            <a:pPr algn="ctr" eaLnBrk="1" hangingPunct="1">
              <a:defRPr/>
            </a:pPr>
            <a:r>
              <a:rPr lang="en-GB" dirty="0">
                <a:solidFill>
                  <a:schemeClr val="bg2"/>
                </a:solidFill>
                <a:cs typeface="Arial" pitchFamily="34" charset="0"/>
              </a:rPr>
              <a:t>HOUSEKEEPING</a:t>
            </a:r>
          </a:p>
        </p:txBody>
      </p:sp>
      <p:sp>
        <p:nvSpPr>
          <p:cNvPr id="16386" name="Rectangle 3"/>
          <p:cNvSpPr>
            <a:spLocks noGrp="1"/>
          </p:cNvSpPr>
          <p:nvPr>
            <p:ph idx="1"/>
          </p:nvPr>
        </p:nvSpPr>
        <p:spPr>
          <a:xfrm>
            <a:off x="827584" y="1412777"/>
            <a:ext cx="8136904" cy="5040560"/>
          </a:xfrm>
        </p:spPr>
        <p:txBody>
          <a:bodyPr/>
          <a:lstStyle/>
          <a:p>
            <a:pPr marL="457200" lvl="1" indent="-457200" eaLnBrk="1" hangingPunct="1">
              <a:lnSpc>
                <a:spcPct val="200000"/>
              </a:lnSpc>
              <a:buClr>
                <a:schemeClr val="bg2"/>
              </a:buClr>
              <a:buSzPct val="81000"/>
              <a:buFont typeface="Arial" panose="020B0604020202020204" pitchFamily="34" charset="0"/>
              <a:buChar char="•"/>
            </a:pPr>
            <a:r>
              <a:rPr lang="en-GB" dirty="0">
                <a:solidFill>
                  <a:schemeClr val="bg2"/>
                </a:solidFill>
                <a:cs typeface="Arial" charset="0"/>
              </a:rPr>
              <a:t>Fire Safety</a:t>
            </a:r>
          </a:p>
          <a:p>
            <a:pPr eaLnBrk="1" hangingPunct="1">
              <a:lnSpc>
                <a:spcPct val="200000"/>
              </a:lnSpc>
              <a:buFont typeface="Arial" panose="020B0604020202020204" pitchFamily="34" charset="0"/>
              <a:buChar char="•"/>
            </a:pPr>
            <a:r>
              <a:rPr lang="en-GB" sz="2800" dirty="0">
                <a:solidFill>
                  <a:schemeClr val="bg2"/>
                </a:solidFill>
                <a:cs typeface="Arial" charset="0"/>
              </a:rPr>
              <a:t>Toilets</a:t>
            </a:r>
          </a:p>
          <a:p>
            <a:pPr eaLnBrk="1" hangingPunct="1">
              <a:lnSpc>
                <a:spcPct val="200000"/>
              </a:lnSpc>
              <a:buFont typeface="Arial" panose="020B0604020202020204" pitchFamily="34" charset="0"/>
              <a:buChar char="•"/>
            </a:pPr>
            <a:r>
              <a:rPr lang="en-GB" sz="2800" dirty="0">
                <a:solidFill>
                  <a:schemeClr val="bg2"/>
                </a:solidFill>
                <a:cs typeface="Arial" charset="0"/>
              </a:rPr>
              <a:t>Mobile Phones</a:t>
            </a:r>
          </a:p>
          <a:p>
            <a:pPr eaLnBrk="1" hangingPunct="1">
              <a:lnSpc>
                <a:spcPct val="200000"/>
              </a:lnSpc>
              <a:buFont typeface="Arial" panose="020B0604020202020204" pitchFamily="34" charset="0"/>
              <a:buChar char="•"/>
            </a:pPr>
            <a:r>
              <a:rPr lang="en-GB" sz="2800" dirty="0">
                <a:solidFill>
                  <a:schemeClr val="bg2"/>
                </a:solidFill>
                <a:cs typeface="Arial" charset="0"/>
              </a:rPr>
              <a:t>Timings and breaks</a:t>
            </a:r>
          </a:p>
          <a:p>
            <a:pPr eaLnBrk="1" hangingPunct="1">
              <a:lnSpc>
                <a:spcPct val="200000"/>
              </a:lnSpc>
              <a:buFont typeface="Arial" panose="020B0604020202020204" pitchFamily="34" charset="0"/>
              <a:buChar char="•"/>
            </a:pPr>
            <a:r>
              <a:rPr lang="en-GB" sz="2800" dirty="0">
                <a:solidFill>
                  <a:schemeClr val="bg2"/>
                </a:solidFill>
                <a:cs typeface="Arial" charset="0"/>
              </a:rPr>
              <a:t>Smoking</a:t>
            </a:r>
          </a:p>
        </p:txBody>
      </p:sp>
    </p:spTree>
    <p:extLst>
      <p:ext uri="{BB962C8B-B14F-4D97-AF65-F5344CB8AC3E}">
        <p14:creationId xmlns:p14="http://schemas.microsoft.com/office/powerpoint/2010/main" val="3539895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88" y="457200"/>
            <a:ext cx="6823075" cy="739552"/>
          </a:xfrm>
        </p:spPr>
        <p:txBody>
          <a:bodyPr/>
          <a:lstStyle/>
          <a:p>
            <a:pPr algn="ctr"/>
            <a:r>
              <a:rPr lang="en-GB" dirty="0">
                <a:solidFill>
                  <a:schemeClr val="bg2"/>
                </a:solidFill>
              </a:rPr>
              <a:t>MIGRANT CATEGORIES</a:t>
            </a:r>
            <a:endParaRPr lang="en-GB" dirty="0"/>
          </a:p>
        </p:txBody>
      </p:sp>
      <p:sp>
        <p:nvSpPr>
          <p:cNvPr id="3" name="Content Placeholder 2"/>
          <p:cNvSpPr>
            <a:spLocks noGrp="1"/>
          </p:cNvSpPr>
          <p:nvPr>
            <p:ph idx="1"/>
          </p:nvPr>
        </p:nvSpPr>
        <p:spPr>
          <a:xfrm>
            <a:off x="457200" y="1700808"/>
            <a:ext cx="8229600" cy="4166592"/>
          </a:xfrm>
        </p:spPr>
        <p:txBody>
          <a:bodyPr/>
          <a:lstStyle/>
          <a:p>
            <a:pPr>
              <a:lnSpc>
                <a:spcPct val="150000"/>
              </a:lnSpc>
              <a:buFont typeface="Arial" panose="020B0604020202020204" pitchFamily="34" charset="0"/>
              <a:buChar char="•"/>
            </a:pPr>
            <a:r>
              <a:rPr lang="en-GB" dirty="0">
                <a:solidFill>
                  <a:schemeClr val="bg2"/>
                </a:solidFill>
              </a:rPr>
              <a:t>Migrant Worker – </a:t>
            </a:r>
            <a:r>
              <a:rPr lang="en-GB" sz="2800" dirty="0">
                <a:solidFill>
                  <a:schemeClr val="bg2"/>
                </a:solidFill>
              </a:rPr>
              <a:t>Refers to a person who is engaged or has been engaged in a paid activity in a country of which he or she isn’t a national. </a:t>
            </a:r>
          </a:p>
          <a:p>
            <a:endParaRPr lang="en-GB" dirty="0"/>
          </a:p>
        </p:txBody>
      </p:sp>
    </p:spTree>
    <p:extLst>
      <p:ext uri="{BB962C8B-B14F-4D97-AF65-F5344CB8AC3E}">
        <p14:creationId xmlns:p14="http://schemas.microsoft.com/office/powerpoint/2010/main" val="387920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a:xfrm>
            <a:off x="683568" y="457200"/>
            <a:ext cx="6552728" cy="1243608"/>
          </a:xfrm>
        </p:spPr>
        <p:txBody>
          <a:bodyPr/>
          <a:lstStyle/>
          <a:p>
            <a:pPr algn="ctr" eaLnBrk="1" hangingPunct="1"/>
            <a:r>
              <a:rPr lang="en-GB" altLang="en-US" dirty="0">
                <a:solidFill>
                  <a:schemeClr val="bg2"/>
                </a:solidFill>
                <a:latin typeface="Calibri" panose="020F0502020204030204" pitchFamily="34" charset="0"/>
              </a:rPr>
              <a:t>TYPES OF EXPLOITATION</a:t>
            </a:r>
          </a:p>
        </p:txBody>
      </p:sp>
      <p:sp>
        <p:nvSpPr>
          <p:cNvPr id="450563" name="Rectangle 3"/>
          <p:cNvSpPr>
            <a:spLocks noGrp="1" noChangeArrowheads="1"/>
          </p:cNvSpPr>
          <p:nvPr>
            <p:ph type="body" idx="1"/>
          </p:nvPr>
        </p:nvSpPr>
        <p:spPr>
          <a:xfrm>
            <a:off x="611559" y="1916832"/>
            <a:ext cx="8391153" cy="4752256"/>
          </a:xfrm>
        </p:spPr>
        <p:txBody>
          <a:bodyPr/>
          <a:lstStyle/>
          <a:p>
            <a:pPr marL="0" indent="0" algn="just" eaLnBrk="1" hangingPunct="1">
              <a:lnSpc>
                <a:spcPct val="80000"/>
              </a:lnSpc>
              <a:buNone/>
            </a:pPr>
            <a:r>
              <a:rPr lang="en-GB" altLang="en-US" sz="2800" dirty="0">
                <a:solidFill>
                  <a:schemeClr val="bg2"/>
                </a:solidFill>
                <a:latin typeface="Calibri" panose="020F0502020204030204" pitchFamily="34" charset="0"/>
              </a:rPr>
              <a:t>These are fairly wide ranging and often include the following types of conduct:</a:t>
            </a:r>
          </a:p>
          <a:p>
            <a:pPr eaLnBrk="1" hangingPunct="1">
              <a:lnSpc>
                <a:spcPct val="80000"/>
              </a:lnSpc>
              <a:buFont typeface="Wingdings" pitchFamily="2" charset="2"/>
              <a:buNone/>
            </a:pPr>
            <a:endParaRPr lang="en-GB" altLang="en-US" sz="2400" dirty="0">
              <a:solidFill>
                <a:schemeClr val="bg2"/>
              </a:solidFill>
              <a:latin typeface="Calibri" panose="020F0502020204030204" pitchFamily="34" charset="0"/>
            </a:endParaRPr>
          </a:p>
          <a:p>
            <a:pPr eaLnBrk="1" hangingPunct="1">
              <a:lnSpc>
                <a:spcPct val="80000"/>
              </a:lnSpc>
              <a:buFont typeface="Wingdings" pitchFamily="2" charset="2"/>
              <a:buNone/>
            </a:pPr>
            <a:endParaRPr lang="en-GB" altLang="en-US" sz="2400" dirty="0">
              <a:solidFill>
                <a:schemeClr val="bg2"/>
              </a:solidFill>
              <a:latin typeface="Calibri" panose="020F0502020204030204" pitchFamily="34" charset="0"/>
            </a:endParaRPr>
          </a:p>
          <a:p>
            <a:pPr eaLnBrk="1" hangingPunct="1">
              <a:lnSpc>
                <a:spcPct val="80000"/>
              </a:lnSpc>
              <a:buFont typeface="Arial" panose="020B0604020202020204" pitchFamily="34" charset="0"/>
              <a:buChar char="•"/>
            </a:pPr>
            <a:r>
              <a:rPr lang="en-GB" altLang="en-US" sz="2800" b="1" dirty="0">
                <a:solidFill>
                  <a:schemeClr val="bg2"/>
                </a:solidFill>
                <a:latin typeface="Calibri" panose="020F0502020204030204" pitchFamily="34" charset="0"/>
              </a:rPr>
              <a:t>Sexual Exploitation</a:t>
            </a:r>
          </a:p>
          <a:p>
            <a:pPr eaLnBrk="1" hangingPunct="1">
              <a:lnSpc>
                <a:spcPct val="80000"/>
              </a:lnSpc>
              <a:buFont typeface="Arial" panose="020B0604020202020204" pitchFamily="34" charset="0"/>
              <a:buChar char="•"/>
            </a:pPr>
            <a:r>
              <a:rPr lang="en-GB" altLang="en-US" sz="2800" b="1" dirty="0">
                <a:solidFill>
                  <a:schemeClr val="bg2"/>
                </a:solidFill>
                <a:latin typeface="Calibri" panose="020F0502020204030204" pitchFamily="34" charset="0"/>
              </a:rPr>
              <a:t>Forced Labour</a:t>
            </a:r>
          </a:p>
          <a:p>
            <a:pPr eaLnBrk="1" hangingPunct="1">
              <a:lnSpc>
                <a:spcPct val="80000"/>
              </a:lnSpc>
              <a:buFont typeface="Arial" panose="020B0604020202020204" pitchFamily="34" charset="0"/>
              <a:buChar char="•"/>
            </a:pPr>
            <a:r>
              <a:rPr lang="en-GB" altLang="en-US" sz="2800" b="1" dirty="0">
                <a:solidFill>
                  <a:schemeClr val="bg2"/>
                </a:solidFill>
                <a:latin typeface="Calibri" panose="020F0502020204030204" pitchFamily="34" charset="0"/>
              </a:rPr>
              <a:t>Forced criminality</a:t>
            </a:r>
          </a:p>
          <a:p>
            <a:pPr eaLnBrk="1" hangingPunct="1">
              <a:lnSpc>
                <a:spcPct val="80000"/>
              </a:lnSpc>
              <a:buFont typeface="Arial" panose="020B0604020202020204" pitchFamily="34" charset="0"/>
              <a:buChar char="•"/>
            </a:pPr>
            <a:r>
              <a:rPr lang="en-GB" altLang="en-US" sz="2800" b="1" dirty="0">
                <a:solidFill>
                  <a:schemeClr val="bg2"/>
                </a:solidFill>
                <a:latin typeface="Calibri" panose="020F0502020204030204" pitchFamily="34" charset="0"/>
              </a:rPr>
              <a:t>Domestic Servitude</a:t>
            </a:r>
            <a:endParaRPr lang="en-GB" altLang="en-US" sz="2800" dirty="0">
              <a:solidFill>
                <a:schemeClr val="bg2"/>
              </a:solidFill>
              <a:latin typeface="Calibri" panose="020F0502020204030204" pitchFamily="34" charset="0"/>
            </a:endParaRPr>
          </a:p>
          <a:p>
            <a:pPr eaLnBrk="1" hangingPunct="1">
              <a:lnSpc>
                <a:spcPct val="80000"/>
              </a:lnSpc>
              <a:buFont typeface="Arial" panose="020B0604020202020204" pitchFamily="34" charset="0"/>
              <a:buChar char="•"/>
            </a:pPr>
            <a:r>
              <a:rPr lang="en-GB" altLang="en-US" sz="2800" b="1" dirty="0">
                <a:solidFill>
                  <a:schemeClr val="bg2"/>
                </a:solidFill>
                <a:latin typeface="Calibri" panose="020F0502020204030204" pitchFamily="34" charset="0"/>
              </a:rPr>
              <a:t>Organ harvesting</a:t>
            </a:r>
            <a:endParaRPr lang="en-GB" altLang="en-US" sz="2800" dirty="0">
              <a:solidFill>
                <a:schemeClr val="bg2"/>
              </a:solidFill>
              <a:latin typeface="Calibri" panose="020F0502020204030204" pitchFamily="34" charset="0"/>
            </a:endParaRPr>
          </a:p>
          <a:p>
            <a:pPr eaLnBrk="1" hangingPunct="1">
              <a:lnSpc>
                <a:spcPct val="80000"/>
              </a:lnSpc>
              <a:buFont typeface="Arial" panose="020B0604020202020204" pitchFamily="34" charset="0"/>
              <a:buChar char="•"/>
            </a:pPr>
            <a:r>
              <a:rPr lang="en-GB" altLang="en-US" sz="2800" b="1" dirty="0">
                <a:solidFill>
                  <a:schemeClr val="bg2"/>
                </a:solidFill>
                <a:latin typeface="Calibri" panose="020F0502020204030204" pitchFamily="34" charset="0"/>
              </a:rPr>
              <a:t>Child Exploitation</a:t>
            </a:r>
            <a:endParaRPr lang="en-GB" altLang="en-US" sz="2800" dirty="0">
              <a:solidFill>
                <a:schemeClr val="bg2"/>
              </a:solidFill>
              <a:latin typeface="Calibri" panose="020F0502020204030204" pitchFamily="34" charset="0"/>
            </a:endParaRPr>
          </a:p>
          <a:p>
            <a:pPr eaLnBrk="1" hangingPunct="1">
              <a:lnSpc>
                <a:spcPct val="80000"/>
              </a:lnSpc>
            </a:pPr>
            <a:endParaRPr lang="en-GB" altLang="en-US" sz="2000" dirty="0">
              <a:solidFill>
                <a:schemeClr val="accent2"/>
              </a:solidFill>
            </a:endParaRPr>
          </a:p>
          <a:p>
            <a:pPr eaLnBrk="1" hangingPunct="1">
              <a:lnSpc>
                <a:spcPct val="80000"/>
              </a:lnSpc>
            </a:pPr>
            <a:endParaRPr lang="en-GB" altLang="en-US" sz="2000" dirty="0">
              <a:solidFill>
                <a:schemeClr val="accent2"/>
              </a:solidFill>
            </a:endParaRPr>
          </a:p>
          <a:p>
            <a:pPr eaLnBrk="1" hangingPunct="1">
              <a:lnSpc>
                <a:spcPct val="80000"/>
              </a:lnSpc>
            </a:pPr>
            <a:endParaRPr lang="en-GB" altLang="en-US" sz="1400" dirty="0">
              <a:solidFill>
                <a:schemeClr val="accent2"/>
              </a:solidFill>
            </a:endParaRPr>
          </a:p>
          <a:p>
            <a:pPr eaLnBrk="1" hangingPunct="1">
              <a:lnSpc>
                <a:spcPct val="80000"/>
              </a:lnSpc>
            </a:pPr>
            <a:endParaRPr lang="en-GB" altLang="en-US" sz="1400" dirty="0">
              <a:solidFill>
                <a:schemeClr val="accent2"/>
              </a:solidFill>
            </a:endParaRPr>
          </a:p>
          <a:p>
            <a:pPr eaLnBrk="1" hangingPunct="1">
              <a:lnSpc>
                <a:spcPct val="80000"/>
              </a:lnSpc>
            </a:pPr>
            <a:endParaRPr lang="en-GB" altLang="en-US" sz="1400" dirty="0">
              <a:solidFill>
                <a:schemeClr val="accent2"/>
              </a:solidFill>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8460" y="4290789"/>
            <a:ext cx="3744416" cy="23051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4"/>
          <p:cNvSpPr txBox="1">
            <a:spLocks noChangeArrowheads="1"/>
          </p:cNvSpPr>
          <p:nvPr/>
        </p:nvSpPr>
        <p:spPr bwMode="auto">
          <a:xfrm>
            <a:off x="5580112" y="2636912"/>
            <a:ext cx="2990850" cy="1492716"/>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GB" altLang="en-US" sz="1400" dirty="0">
                <a:solidFill>
                  <a:srgbClr val="FF3300"/>
                </a:solidFill>
                <a:latin typeface="Arial" pitchFamily="34" charset="0"/>
              </a:rPr>
              <a:t>Did you know</a:t>
            </a:r>
          </a:p>
          <a:p>
            <a:pPr>
              <a:spcBef>
                <a:spcPct val="50000"/>
              </a:spcBef>
            </a:pPr>
            <a:r>
              <a:rPr lang="en-GB" altLang="en-US" sz="1400" b="1" dirty="0">
                <a:solidFill>
                  <a:schemeClr val="bg1"/>
                </a:solidFill>
                <a:latin typeface="Arial" pitchFamily="34" charset="0"/>
                <a:cs typeface="Arial" pitchFamily="34" charset="0"/>
              </a:rPr>
              <a:t>Labour exploitation is the most recorded form of slavery in the UK, accounting for 45 percent of recorded NRM cases (NCA, 2017)</a:t>
            </a:r>
            <a:br>
              <a:rPr lang="en-GB" altLang="en-US" sz="1400" dirty="0">
                <a:solidFill>
                  <a:schemeClr val="bg1"/>
                </a:solidFill>
                <a:latin typeface="Arial" pitchFamily="34" charset="0"/>
              </a:rPr>
            </a:br>
            <a:endParaRPr lang="en-GB" altLang="en-US" sz="1400" dirty="0">
              <a:solidFill>
                <a:schemeClr val="bg1"/>
              </a:solidFill>
              <a:latin typeface="Arial" pitchFamily="34" charset="0"/>
            </a:endParaRPr>
          </a:p>
        </p:txBody>
      </p:sp>
    </p:spTree>
    <p:extLst>
      <p:ext uri="{BB962C8B-B14F-4D97-AF65-F5344CB8AC3E}">
        <p14:creationId xmlns:p14="http://schemas.microsoft.com/office/powerpoint/2010/main" val="3883104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2915816" y="1772816"/>
            <a:ext cx="7691437" cy="1470025"/>
          </a:xfrm>
          <a:extLst>
            <a:ext uri="{909E8E84-426E-40DD-AFC4-6F175D3DCCD1}">
              <a14:hiddenFill xmlns:a14="http://schemas.microsoft.com/office/drawing/2010/main">
                <a:solidFill>
                  <a:srgbClr val="8F23B3"/>
                </a:solidFill>
              </a14:hiddenFill>
            </a:ext>
          </a:extLst>
        </p:spPr>
        <p:txBody>
          <a:bodyPr/>
          <a:lstStyle/>
          <a:p>
            <a:pPr eaLnBrk="1" hangingPunct="1"/>
            <a:br>
              <a:rPr lang="en-GB" altLang="en-US" dirty="0">
                <a:latin typeface="Calibri" panose="020F0502020204030204" pitchFamily="34" charset="0"/>
                <a:cs typeface="Arial" charset="0"/>
              </a:rPr>
            </a:br>
            <a:r>
              <a:rPr lang="en-GB" altLang="en-US" dirty="0">
                <a:solidFill>
                  <a:schemeClr val="bg1"/>
                </a:solidFill>
                <a:latin typeface="Calibri" panose="020F0502020204030204" pitchFamily="34" charset="0"/>
                <a:cs typeface="Arial" charset="0"/>
              </a:rPr>
              <a:t>Exploitation in the workplace </a:t>
            </a:r>
            <a:br>
              <a:rPr lang="en-GB" altLang="en-US" dirty="0">
                <a:solidFill>
                  <a:schemeClr val="bg1"/>
                </a:solidFill>
                <a:latin typeface="Calibri" panose="020F0502020204030204" pitchFamily="34" charset="0"/>
                <a:cs typeface="Arial" charset="0"/>
              </a:rPr>
            </a:br>
            <a:r>
              <a:rPr lang="en-GB" altLang="en-US" dirty="0">
                <a:solidFill>
                  <a:schemeClr val="bg1"/>
                </a:solidFill>
                <a:latin typeface="Calibri" panose="020F0502020204030204" pitchFamily="34" charset="0"/>
                <a:cs typeface="Arial" charset="0"/>
              </a:rPr>
              <a:t>what to look for </a:t>
            </a:r>
            <a:endParaRPr lang="en-GB" altLang="en-US" sz="2800" b="0" dirty="0">
              <a:solidFill>
                <a:schemeClr val="bg1"/>
              </a:solidFill>
              <a:latin typeface="Calibri" panose="020F0502020204030204" pitchFamily="34" charset="0"/>
              <a:cs typeface="Arial" charset="0"/>
            </a:endParaRPr>
          </a:p>
        </p:txBody>
      </p:sp>
    </p:spTree>
    <p:extLst>
      <p:ext uri="{BB962C8B-B14F-4D97-AF65-F5344CB8AC3E}">
        <p14:creationId xmlns:p14="http://schemas.microsoft.com/office/powerpoint/2010/main" val="3453197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50825" y="548680"/>
            <a:ext cx="8893175" cy="863600"/>
          </a:xfrm>
        </p:spPr>
        <p:txBody>
          <a:bodyPr/>
          <a:lstStyle/>
          <a:p>
            <a:pPr eaLnBrk="1" hangingPunct="1"/>
            <a:r>
              <a:rPr lang="en-GB" altLang="en-US" sz="2400" dirty="0">
                <a:solidFill>
                  <a:schemeClr val="bg2"/>
                </a:solidFill>
                <a:latin typeface="Calibri" panose="020F0502020204030204" pitchFamily="34" charset="0"/>
                <a:cs typeface="Arial" charset="0"/>
              </a:rPr>
              <a:t>Where are you most likely to encounter exploitation?</a:t>
            </a:r>
            <a:br>
              <a:rPr lang="en-GB" altLang="en-US" sz="2400" dirty="0">
                <a:solidFill>
                  <a:schemeClr val="bg2"/>
                </a:solidFill>
                <a:latin typeface="Calibri" panose="020F0502020204030204" pitchFamily="34" charset="0"/>
                <a:cs typeface="Arial" charset="0"/>
              </a:rPr>
            </a:br>
            <a:r>
              <a:rPr lang="en-GB" altLang="en-US" sz="2400" dirty="0">
                <a:solidFill>
                  <a:schemeClr val="bg2"/>
                </a:solidFill>
                <a:latin typeface="Calibri" panose="020F0502020204030204" pitchFamily="34" charset="0"/>
                <a:cs typeface="Arial" charset="0"/>
              </a:rPr>
              <a:t>            High risk arenas – low skill – low pay </a:t>
            </a:r>
          </a:p>
        </p:txBody>
      </p:sp>
      <p:sp>
        <p:nvSpPr>
          <p:cNvPr id="4099" name="Content Placeholder 2"/>
          <p:cNvSpPr>
            <a:spLocks noGrp="1"/>
          </p:cNvSpPr>
          <p:nvPr>
            <p:ph idx="1"/>
          </p:nvPr>
        </p:nvSpPr>
        <p:spPr/>
        <p:txBody>
          <a:bodyPr/>
          <a:lstStyle/>
          <a:p>
            <a:pPr eaLnBrk="1" hangingPunct="1">
              <a:buFont typeface="Arial" panose="020B0604020202020204" pitchFamily="34" charset="0"/>
              <a:buChar char="•"/>
            </a:pPr>
            <a:r>
              <a:rPr lang="en-GB" altLang="en-US" dirty="0">
                <a:latin typeface="Calibri" panose="020F0502020204030204" pitchFamily="34" charset="0"/>
                <a:cs typeface="Arial" charset="0"/>
              </a:rPr>
              <a:t>Working in Bars </a:t>
            </a:r>
          </a:p>
          <a:p>
            <a:pPr eaLnBrk="1" hangingPunct="1">
              <a:buFont typeface="Arial" panose="020B0604020202020204" pitchFamily="34" charset="0"/>
              <a:buChar char="•"/>
            </a:pPr>
            <a:r>
              <a:rPr lang="en-GB" altLang="en-US" dirty="0">
                <a:latin typeface="Calibri" panose="020F0502020204030204" pitchFamily="34" charset="0"/>
                <a:cs typeface="Arial" charset="0"/>
              </a:rPr>
              <a:t>Restaurants</a:t>
            </a:r>
          </a:p>
          <a:p>
            <a:pPr eaLnBrk="1" hangingPunct="1">
              <a:buFont typeface="Arial" panose="020B0604020202020204" pitchFamily="34" charset="0"/>
              <a:buChar char="•"/>
            </a:pPr>
            <a:r>
              <a:rPr lang="en-GB" altLang="en-US" dirty="0">
                <a:latin typeface="Calibri" panose="020F0502020204030204" pitchFamily="34" charset="0"/>
                <a:cs typeface="Arial" charset="0"/>
              </a:rPr>
              <a:t>Shop work and pack houses</a:t>
            </a:r>
          </a:p>
          <a:p>
            <a:pPr eaLnBrk="1" hangingPunct="1">
              <a:buFont typeface="Arial" panose="020B0604020202020204" pitchFamily="34" charset="0"/>
              <a:buChar char="•"/>
            </a:pPr>
            <a:r>
              <a:rPr lang="en-GB" altLang="en-US" dirty="0">
                <a:latin typeface="Calibri" panose="020F0502020204030204" pitchFamily="34" charset="0"/>
                <a:cs typeface="Arial" charset="0"/>
              </a:rPr>
              <a:t>Having your nails done</a:t>
            </a:r>
          </a:p>
          <a:p>
            <a:pPr eaLnBrk="1" hangingPunct="1">
              <a:buFont typeface="Arial" panose="020B0604020202020204" pitchFamily="34" charset="0"/>
              <a:buChar char="•"/>
            </a:pPr>
            <a:r>
              <a:rPr lang="en-GB" altLang="en-US" dirty="0">
                <a:latin typeface="Calibri" panose="020F0502020204030204" pitchFamily="34" charset="0"/>
                <a:cs typeface="Arial" charset="0"/>
              </a:rPr>
              <a:t>Having your car washed</a:t>
            </a:r>
          </a:p>
          <a:p>
            <a:pPr eaLnBrk="1" hangingPunct="1">
              <a:buFont typeface="Arial" panose="020B0604020202020204" pitchFamily="34" charset="0"/>
              <a:buChar char="•"/>
            </a:pPr>
            <a:r>
              <a:rPr lang="en-GB" altLang="en-US" dirty="0">
                <a:latin typeface="Calibri" panose="020F0502020204030204" pitchFamily="34" charset="0"/>
                <a:cs typeface="Arial" charset="0"/>
              </a:rPr>
              <a:t>In Hotels</a:t>
            </a:r>
          </a:p>
          <a:p>
            <a:pPr eaLnBrk="1" hangingPunct="1">
              <a:buFont typeface="Arial" panose="020B0604020202020204" pitchFamily="34" charset="0"/>
              <a:buChar char="•"/>
            </a:pPr>
            <a:r>
              <a:rPr lang="en-GB" altLang="en-US" dirty="0">
                <a:latin typeface="Calibri" panose="020F0502020204030204" pitchFamily="34" charset="0"/>
                <a:cs typeface="Arial" charset="0"/>
              </a:rPr>
              <a:t>On building sites</a:t>
            </a:r>
          </a:p>
          <a:p>
            <a:pPr eaLnBrk="1" hangingPunct="1">
              <a:buFont typeface="Arial" panose="020B0604020202020204" pitchFamily="34" charset="0"/>
              <a:buChar char="•"/>
            </a:pPr>
            <a:r>
              <a:rPr lang="en-GB" altLang="en-US" dirty="0">
                <a:latin typeface="Calibri" panose="020F0502020204030204" pitchFamily="34" charset="0"/>
                <a:cs typeface="Arial" charset="0"/>
              </a:rPr>
              <a:t>Leaflet drops  </a:t>
            </a:r>
          </a:p>
        </p:txBody>
      </p:sp>
      <p:pic>
        <p:nvPicPr>
          <p:cNvPr id="4100" name="Content Placeholder 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12160" y="1484313"/>
            <a:ext cx="302418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975102" y="3900488"/>
            <a:ext cx="305435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8563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67544" y="476672"/>
            <a:ext cx="8893175" cy="863600"/>
          </a:xfrm>
        </p:spPr>
        <p:txBody>
          <a:bodyPr/>
          <a:lstStyle/>
          <a:p>
            <a:pPr eaLnBrk="1" hangingPunct="1"/>
            <a:r>
              <a:rPr lang="en-GB" altLang="en-US" dirty="0">
                <a:solidFill>
                  <a:schemeClr val="bg2"/>
                </a:solidFill>
                <a:latin typeface="Calibri" panose="020F0502020204030204" pitchFamily="34" charset="0"/>
                <a:cs typeface="Arial" charset="0"/>
              </a:rPr>
              <a:t>What should I be looking for?</a:t>
            </a:r>
          </a:p>
        </p:txBody>
      </p:sp>
      <p:sp>
        <p:nvSpPr>
          <p:cNvPr id="5123" name="Content Placeholder 2"/>
          <p:cNvSpPr>
            <a:spLocks noGrp="1"/>
          </p:cNvSpPr>
          <p:nvPr>
            <p:ph idx="1"/>
          </p:nvPr>
        </p:nvSpPr>
        <p:spPr/>
        <p:txBody>
          <a:bodyPr/>
          <a:lstStyle/>
          <a:p>
            <a:pPr eaLnBrk="1" hangingPunct="1">
              <a:buFont typeface="Arial" panose="020B0604020202020204" pitchFamily="34" charset="0"/>
              <a:buChar char="•"/>
            </a:pPr>
            <a:r>
              <a:rPr lang="en-GB" altLang="en-US" dirty="0">
                <a:latin typeface="Arial" charset="0"/>
                <a:cs typeface="Arial" charset="0"/>
              </a:rPr>
              <a:t> </a:t>
            </a:r>
            <a:r>
              <a:rPr lang="en-GB" altLang="en-US" sz="2400" dirty="0">
                <a:latin typeface="Arial" charset="0"/>
                <a:cs typeface="Arial" charset="0"/>
              </a:rPr>
              <a:t>Look at their appearance  (unkempt dirty tired)</a:t>
            </a:r>
          </a:p>
          <a:p>
            <a:pPr eaLnBrk="1" hangingPunct="1">
              <a:buFont typeface="Arial" panose="020B0604020202020204" pitchFamily="34" charset="0"/>
              <a:buChar char="•"/>
            </a:pPr>
            <a:r>
              <a:rPr lang="en-GB" altLang="en-US" sz="2400" dirty="0">
                <a:latin typeface="Arial" charset="0"/>
                <a:cs typeface="Arial" charset="0"/>
              </a:rPr>
              <a:t> Any unexplained injuries</a:t>
            </a:r>
          </a:p>
          <a:p>
            <a:pPr eaLnBrk="1" hangingPunct="1">
              <a:buFont typeface="Arial" panose="020B0604020202020204" pitchFamily="34" charset="0"/>
              <a:buChar char="•"/>
            </a:pPr>
            <a:r>
              <a:rPr lang="en-GB" altLang="en-US" sz="2400" dirty="0">
                <a:latin typeface="Arial" charset="0"/>
                <a:cs typeface="Arial" charset="0"/>
              </a:rPr>
              <a:t>  Not wearing clothes suitable for work or weather</a:t>
            </a:r>
          </a:p>
          <a:p>
            <a:pPr eaLnBrk="1" hangingPunct="1">
              <a:buFont typeface="Arial" panose="020B0604020202020204" pitchFamily="34" charset="0"/>
              <a:buChar char="•"/>
            </a:pPr>
            <a:r>
              <a:rPr lang="en-GB" altLang="en-US" sz="2400" dirty="0">
                <a:latin typeface="Arial" charset="0"/>
                <a:cs typeface="Arial" charset="0"/>
              </a:rPr>
              <a:t> No communication </a:t>
            </a:r>
            <a:r>
              <a:rPr lang="en-GB" altLang="en-US" sz="2000" dirty="0">
                <a:solidFill>
                  <a:srgbClr val="FF0000"/>
                </a:solidFill>
                <a:latin typeface="Arial" charset="0"/>
                <a:cs typeface="Arial" charset="0"/>
              </a:rPr>
              <a:t>(Always has someone that speaks for them)</a:t>
            </a:r>
          </a:p>
          <a:p>
            <a:pPr eaLnBrk="1" hangingPunct="1">
              <a:buFont typeface="Arial" panose="020B0604020202020204" pitchFamily="34" charset="0"/>
              <a:buChar char="•"/>
            </a:pPr>
            <a:r>
              <a:rPr lang="en-GB" altLang="en-US" sz="2400" dirty="0">
                <a:solidFill>
                  <a:srgbClr val="FF0000"/>
                </a:solidFill>
                <a:latin typeface="Arial" charset="0"/>
                <a:cs typeface="Arial" charset="0"/>
              </a:rPr>
              <a:t>  </a:t>
            </a:r>
            <a:r>
              <a:rPr lang="en-GB" altLang="en-US" sz="2400" dirty="0">
                <a:latin typeface="Arial" charset="0"/>
                <a:cs typeface="Arial" charset="0"/>
              </a:rPr>
              <a:t>Always taken to and from work</a:t>
            </a:r>
            <a:r>
              <a:rPr lang="en-GB" altLang="en-US" sz="2400" dirty="0">
                <a:solidFill>
                  <a:srgbClr val="FF0000"/>
                </a:solidFill>
                <a:latin typeface="Arial" charset="0"/>
                <a:cs typeface="Arial" charset="0"/>
              </a:rPr>
              <a:t>                                                   </a:t>
            </a:r>
          </a:p>
          <a:p>
            <a:pPr eaLnBrk="1" hangingPunct="1">
              <a:buFont typeface="Arial" panose="020B0604020202020204" pitchFamily="34" charset="0"/>
              <a:buChar char="•"/>
            </a:pPr>
            <a:r>
              <a:rPr lang="en-GB" altLang="en-US" sz="2400" dirty="0">
                <a:solidFill>
                  <a:srgbClr val="FF0000"/>
                </a:solidFill>
                <a:latin typeface="Arial" charset="0"/>
                <a:cs typeface="Arial" charset="0"/>
              </a:rPr>
              <a:t> </a:t>
            </a:r>
            <a:r>
              <a:rPr lang="en-GB" altLang="en-US" sz="2400" dirty="0">
                <a:latin typeface="Arial" charset="0"/>
                <a:cs typeface="Arial" charset="0"/>
              </a:rPr>
              <a:t>No eye contact</a:t>
            </a:r>
          </a:p>
          <a:p>
            <a:pPr eaLnBrk="1" hangingPunct="1">
              <a:buFont typeface="Arial" panose="020B0604020202020204" pitchFamily="34" charset="0"/>
              <a:buChar char="•"/>
            </a:pPr>
            <a:r>
              <a:rPr lang="en-GB" altLang="en-US" sz="2400" dirty="0">
                <a:latin typeface="Arial" charset="0"/>
                <a:cs typeface="Arial" charset="0"/>
              </a:rPr>
              <a:t>Taken to and from work </a:t>
            </a:r>
          </a:p>
          <a:p>
            <a:pPr eaLnBrk="1" hangingPunct="1">
              <a:buFont typeface="Arial" panose="020B0604020202020204" pitchFamily="34" charset="0"/>
              <a:buChar char="•"/>
            </a:pPr>
            <a:r>
              <a:rPr lang="en-GB" altLang="en-US" sz="2400" dirty="0">
                <a:latin typeface="Arial" charset="0"/>
                <a:cs typeface="Arial" charset="0"/>
              </a:rPr>
              <a:t>Receiving cash for work</a:t>
            </a:r>
          </a:p>
          <a:p>
            <a:pPr eaLnBrk="1" hangingPunct="1">
              <a:buFont typeface="Arial" panose="020B0604020202020204" pitchFamily="34" charset="0"/>
              <a:buChar char="•"/>
            </a:pPr>
            <a:r>
              <a:rPr lang="en-GB" altLang="en-US" sz="2400" dirty="0">
                <a:latin typeface="Arial" charset="0"/>
                <a:cs typeface="Arial" charset="0"/>
              </a:rPr>
              <a:t>No payslips / contracts</a:t>
            </a:r>
          </a:p>
        </p:txBody>
      </p:sp>
      <p:pic>
        <p:nvPicPr>
          <p:cNvPr id="5124"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364088" y="4005064"/>
            <a:ext cx="3429445" cy="2520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5081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ctrTitle"/>
          </p:nvPr>
        </p:nvSpPr>
        <p:spPr/>
        <p:txBody>
          <a:bodyPr/>
          <a:lstStyle/>
          <a:p>
            <a:pPr algn="ctr" eaLnBrk="1" hangingPunct="1"/>
            <a:r>
              <a:rPr lang="en-GB" altLang="en-US" dirty="0"/>
              <a:t>WALES’ STRATEGY</a:t>
            </a:r>
          </a:p>
        </p:txBody>
      </p:sp>
      <p:sp>
        <p:nvSpPr>
          <p:cNvPr id="51203" name="Rectangle 5"/>
          <p:cNvSpPr>
            <a:spLocks noGrp="1" noChangeArrowheads="1"/>
          </p:cNvSpPr>
          <p:nvPr>
            <p:ph type="subTitle" idx="1"/>
          </p:nvPr>
        </p:nvSpPr>
        <p:spPr/>
        <p:txBody>
          <a:bodyPr/>
          <a:lstStyle/>
          <a:p>
            <a:pPr eaLnBrk="1" hangingPunct="1"/>
            <a:endParaRPr lang="en-US"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88" y="457200"/>
            <a:ext cx="6823075" cy="1099592"/>
          </a:xfrm>
        </p:spPr>
        <p:txBody>
          <a:bodyPr/>
          <a:lstStyle/>
          <a:p>
            <a:pPr algn="ctr"/>
            <a:r>
              <a:rPr lang="en-GB" altLang="en-US" dirty="0">
                <a:solidFill>
                  <a:schemeClr val="bg2"/>
                </a:solidFill>
                <a:ea typeface="ＭＳ Ｐゴシック" pitchFamily="34" charset="-128"/>
              </a:rPr>
              <a:t>TO TACKLE SLAVERY</a:t>
            </a:r>
            <a:endParaRPr lang="en-GB" dirty="0">
              <a:solidFill>
                <a:schemeClr val="bg2"/>
              </a:solidFill>
            </a:endParaRPr>
          </a:p>
        </p:txBody>
      </p:sp>
      <p:sp>
        <p:nvSpPr>
          <p:cNvPr id="3" name="Content Placeholder 2"/>
          <p:cNvSpPr>
            <a:spLocks noGrp="1"/>
          </p:cNvSpPr>
          <p:nvPr>
            <p:ph idx="1"/>
          </p:nvPr>
        </p:nvSpPr>
        <p:spPr>
          <a:xfrm>
            <a:off x="457200" y="1700808"/>
            <a:ext cx="8229600" cy="4896544"/>
          </a:xfrm>
        </p:spPr>
        <p:txBody>
          <a:bodyPr/>
          <a:lstStyle/>
          <a:p>
            <a:pPr lvl="1">
              <a:buClr>
                <a:schemeClr val="bg2">
                  <a:lumMod val="75000"/>
                </a:schemeClr>
              </a:buClr>
              <a:buFont typeface="Arial" panose="020B0604020202020204" pitchFamily="34" charset="0"/>
              <a:buChar char="•"/>
            </a:pPr>
            <a:r>
              <a:rPr lang="en-GB" altLang="en-US" dirty="0">
                <a:solidFill>
                  <a:schemeClr val="bg2"/>
                </a:solidFill>
                <a:ea typeface="ＭＳ Ｐゴシック" pitchFamily="34" charset="-128"/>
              </a:rPr>
              <a:t>Awareness Raising</a:t>
            </a:r>
          </a:p>
          <a:p>
            <a:pPr lvl="1">
              <a:buClr>
                <a:schemeClr val="bg2">
                  <a:lumMod val="75000"/>
                </a:schemeClr>
              </a:buClr>
              <a:buFont typeface="Arial" panose="020B0604020202020204" pitchFamily="34" charset="0"/>
              <a:buChar char="•"/>
            </a:pPr>
            <a:r>
              <a:rPr lang="en-GB" altLang="en-US" dirty="0">
                <a:solidFill>
                  <a:schemeClr val="bg2"/>
                </a:solidFill>
                <a:ea typeface="ＭＳ Ｐゴシック" pitchFamily="34" charset="-128"/>
              </a:rPr>
              <a:t>Prevention</a:t>
            </a:r>
          </a:p>
          <a:p>
            <a:pPr lvl="1">
              <a:buClr>
                <a:schemeClr val="bg2">
                  <a:lumMod val="75000"/>
                </a:schemeClr>
              </a:buClr>
              <a:buFont typeface="Arial" panose="020B0604020202020204" pitchFamily="34" charset="0"/>
              <a:buChar char="•"/>
            </a:pPr>
            <a:r>
              <a:rPr lang="en-GB" altLang="en-US" dirty="0">
                <a:solidFill>
                  <a:schemeClr val="bg2"/>
                </a:solidFill>
                <a:ea typeface="ＭＳ Ｐゴシック" pitchFamily="34" charset="-128"/>
              </a:rPr>
              <a:t>Enforcement</a:t>
            </a:r>
          </a:p>
          <a:p>
            <a:pPr lvl="1">
              <a:buClr>
                <a:schemeClr val="bg2">
                  <a:lumMod val="75000"/>
                </a:schemeClr>
              </a:buClr>
              <a:buFont typeface="Arial" panose="020B0604020202020204" pitchFamily="34" charset="0"/>
              <a:buChar char="•"/>
            </a:pPr>
            <a:r>
              <a:rPr lang="en-GB" altLang="en-US" dirty="0">
                <a:solidFill>
                  <a:schemeClr val="bg2"/>
                </a:solidFill>
                <a:ea typeface="ＭＳ Ｐゴシック" pitchFamily="34" charset="-128"/>
              </a:rPr>
              <a:t>Supporting Victims</a:t>
            </a:r>
          </a:p>
          <a:p>
            <a:pPr lvl="1">
              <a:buClr>
                <a:schemeClr val="bg2">
                  <a:lumMod val="75000"/>
                </a:schemeClr>
              </a:buClr>
              <a:buFont typeface="Arial" panose="020B0604020202020204" pitchFamily="34" charset="0"/>
              <a:buChar char="•"/>
            </a:pPr>
            <a:r>
              <a:rPr lang="en-GB" altLang="en-US" dirty="0">
                <a:solidFill>
                  <a:schemeClr val="bg2"/>
                </a:solidFill>
                <a:ea typeface="ＭＳ Ｐゴシック" pitchFamily="34" charset="-128"/>
              </a:rPr>
              <a:t>Agreeing a SPOC within  every organisation </a:t>
            </a:r>
          </a:p>
          <a:p>
            <a:pPr lvl="1">
              <a:buClr>
                <a:schemeClr val="bg2">
                  <a:lumMod val="75000"/>
                </a:schemeClr>
              </a:buClr>
              <a:buFont typeface="Arial" panose="020B0604020202020204" pitchFamily="34" charset="0"/>
              <a:buChar char="•"/>
            </a:pPr>
            <a:endParaRPr lang="en-GB" altLang="en-US" dirty="0">
              <a:solidFill>
                <a:schemeClr val="bg2"/>
              </a:solidFill>
              <a:ea typeface="ＭＳ Ｐゴシック" pitchFamily="34" charset="-128"/>
            </a:endParaRPr>
          </a:p>
          <a:p>
            <a:pPr lvl="1">
              <a:buClr>
                <a:schemeClr val="bg2">
                  <a:lumMod val="75000"/>
                </a:schemeClr>
              </a:buClr>
              <a:buFont typeface="Arial" panose="020B0604020202020204" pitchFamily="34" charset="0"/>
              <a:buChar char="•"/>
            </a:pPr>
            <a:r>
              <a:rPr lang="en-GB" altLang="en-US" dirty="0">
                <a:solidFill>
                  <a:schemeClr val="bg2"/>
                </a:solidFill>
                <a:ea typeface="ＭＳ Ｐゴシック" pitchFamily="34" charset="-128"/>
              </a:rPr>
              <a:t>These themes are in no order of priority but together will make Wales hostile to Slavery and provide support to victims who have been exploited</a:t>
            </a:r>
          </a:p>
          <a:p>
            <a:endParaRPr lang="en-GB" sz="2800" dirty="0"/>
          </a:p>
        </p:txBody>
      </p:sp>
    </p:spTree>
    <p:extLst>
      <p:ext uri="{BB962C8B-B14F-4D97-AF65-F5344CB8AC3E}">
        <p14:creationId xmlns:p14="http://schemas.microsoft.com/office/powerpoint/2010/main" val="3415954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5400" dirty="0">
                <a:solidFill>
                  <a:schemeClr val="bg2"/>
                </a:solidFill>
              </a:rPr>
              <a:t>     </a:t>
            </a:r>
            <a:r>
              <a:rPr lang="en-GB" sz="3200" b="1" dirty="0">
                <a:solidFill>
                  <a:schemeClr val="bg2"/>
                </a:solidFill>
              </a:rPr>
              <a:t>CPS Prosecutor Commitments</a:t>
            </a:r>
          </a:p>
        </p:txBody>
      </p:sp>
      <p:sp>
        <p:nvSpPr>
          <p:cNvPr id="3" name="Content Placeholder 2"/>
          <p:cNvSpPr>
            <a:spLocks noGrp="1"/>
          </p:cNvSpPr>
          <p:nvPr>
            <p:ph idx="1"/>
          </p:nvPr>
        </p:nvSpPr>
        <p:spPr/>
        <p:txBody>
          <a:bodyPr>
            <a:normAutofit fontScale="92500" lnSpcReduction="20000"/>
          </a:bodyPr>
          <a:lstStyle/>
          <a:p>
            <a:pPr>
              <a:buFont typeface="Arial" panose="020B0604020202020204" pitchFamily="34" charset="0"/>
              <a:buChar char="•"/>
            </a:pPr>
            <a:r>
              <a:rPr lang="en-GB" sz="2600" dirty="0"/>
              <a:t> We will build stronger cases to support these most serious offences</a:t>
            </a:r>
          </a:p>
          <a:p>
            <a:pPr>
              <a:buFont typeface="Arial" panose="020B0604020202020204" pitchFamily="34" charset="0"/>
              <a:buChar char="•"/>
            </a:pPr>
            <a:r>
              <a:rPr lang="en-GB" sz="2600" dirty="0"/>
              <a:t>We will ensure that the rights and welfare of victims are at the heart of our approach to investigation and prosecution</a:t>
            </a:r>
          </a:p>
          <a:p>
            <a:pPr>
              <a:buFont typeface="Arial" panose="020B0604020202020204" pitchFamily="34" charset="0"/>
              <a:buChar char="•"/>
            </a:pPr>
            <a:r>
              <a:rPr lang="en-GB" sz="2600" dirty="0"/>
              <a:t> We will continue to deliver training and development to prosecutors and law enforcement to improve our expertise</a:t>
            </a:r>
          </a:p>
          <a:p>
            <a:pPr>
              <a:buFont typeface="Arial" panose="020B0604020202020204" pitchFamily="34" charset="0"/>
              <a:buChar char="•"/>
            </a:pPr>
            <a:r>
              <a:rPr lang="en-GB" sz="2600" dirty="0"/>
              <a:t>We commit to developing and maintaining effective means of engagement with NGOs.</a:t>
            </a:r>
          </a:p>
          <a:p>
            <a:pPr>
              <a:buFont typeface="Arial" panose="020B0604020202020204" pitchFamily="34" charset="0"/>
              <a:buChar char="•"/>
            </a:pPr>
            <a:r>
              <a:rPr lang="en-GB" sz="2600" dirty="0"/>
              <a:t> We will work closely together to learn lessons, exchange good practice and share relevant information, data and contacts</a:t>
            </a:r>
            <a:r>
              <a:rPr lang="en-GB" dirty="0"/>
              <a:t>.</a:t>
            </a:r>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144463" y="695892"/>
            <a:ext cx="611113" cy="801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9172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ctrTitle"/>
          </p:nvPr>
        </p:nvSpPr>
        <p:spPr>
          <a:xfrm>
            <a:off x="2699792" y="2132856"/>
            <a:ext cx="6444208" cy="2091482"/>
          </a:xfrm>
        </p:spPr>
        <p:txBody>
          <a:bodyPr/>
          <a:lstStyle/>
          <a:p>
            <a:pPr algn="ctr" eaLnBrk="1" hangingPunct="1"/>
            <a:r>
              <a:rPr lang="en-GB" altLang="en-US" dirty="0"/>
              <a:t>HOW DOES SLAVERY</a:t>
            </a:r>
          </a:p>
        </p:txBody>
      </p:sp>
      <p:sp>
        <p:nvSpPr>
          <p:cNvPr id="59395" name="Rectangle 5"/>
          <p:cNvSpPr>
            <a:spLocks noGrp="1" noChangeArrowheads="1"/>
          </p:cNvSpPr>
          <p:nvPr>
            <p:ph type="subTitle" idx="1"/>
          </p:nvPr>
        </p:nvSpPr>
        <p:spPr>
          <a:xfrm>
            <a:off x="2971800" y="4267200"/>
            <a:ext cx="6019800" cy="817984"/>
          </a:xfrm>
        </p:spPr>
        <p:txBody>
          <a:bodyPr/>
          <a:lstStyle/>
          <a:p>
            <a:pPr algn="ctr" eaLnBrk="1" hangingPunct="1"/>
            <a:r>
              <a:rPr lang="en-GB" altLang="en-US" sz="6000" dirty="0">
                <a:solidFill>
                  <a:schemeClr val="bg2"/>
                </a:solidFill>
              </a:rPr>
              <a:t>FLOURISH?</a:t>
            </a:r>
            <a:endParaRPr lang="en-US" altLang="en-US" sz="6000" dirty="0">
              <a:solidFill>
                <a:schemeClr val="bg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88" y="457200"/>
            <a:ext cx="6823075" cy="739552"/>
          </a:xfrm>
        </p:spPr>
        <p:txBody>
          <a:bodyPr/>
          <a:lstStyle/>
          <a:p>
            <a:pPr algn="ctr"/>
            <a:r>
              <a:rPr lang="en-GB" dirty="0">
                <a:solidFill>
                  <a:schemeClr val="bg2"/>
                </a:solidFill>
              </a:rPr>
              <a:t>ACTIVITY</a:t>
            </a:r>
          </a:p>
        </p:txBody>
      </p:sp>
      <p:sp>
        <p:nvSpPr>
          <p:cNvPr id="3" name="Content Placeholder 2"/>
          <p:cNvSpPr>
            <a:spLocks noGrp="1"/>
          </p:cNvSpPr>
          <p:nvPr>
            <p:ph idx="1"/>
          </p:nvPr>
        </p:nvSpPr>
        <p:spPr>
          <a:xfrm>
            <a:off x="611560" y="1340768"/>
            <a:ext cx="8075240" cy="4526632"/>
          </a:xfrm>
        </p:spPr>
        <p:txBody>
          <a:bodyPr/>
          <a:lstStyle/>
          <a:p>
            <a:pPr marL="0" indent="0">
              <a:buNone/>
            </a:pPr>
            <a:endParaRPr lang="en-GB" sz="2800" dirty="0">
              <a:solidFill>
                <a:schemeClr val="bg2"/>
              </a:solidFill>
            </a:endParaRPr>
          </a:p>
          <a:p>
            <a:pPr marL="0" indent="0">
              <a:buNone/>
            </a:pPr>
            <a:r>
              <a:rPr lang="en-GB" sz="2800" dirty="0">
                <a:solidFill>
                  <a:schemeClr val="bg2"/>
                </a:solidFill>
              </a:rPr>
              <a:t>Using the case study for your category:</a:t>
            </a:r>
          </a:p>
          <a:p>
            <a:pPr marL="0" indent="0">
              <a:buNone/>
            </a:pPr>
            <a:endParaRPr lang="en-GB" sz="2800" dirty="0">
              <a:solidFill>
                <a:schemeClr val="bg2"/>
              </a:solidFill>
            </a:endParaRPr>
          </a:p>
          <a:p>
            <a:pPr>
              <a:buFont typeface="Arial" panose="020B0604020202020204" pitchFamily="34" charset="0"/>
              <a:buChar char="•"/>
            </a:pPr>
            <a:r>
              <a:rPr lang="en-GB" sz="2800" dirty="0">
                <a:solidFill>
                  <a:schemeClr val="bg2"/>
                </a:solidFill>
              </a:rPr>
              <a:t>Identify how the person/s have been recruited into slavery?</a:t>
            </a:r>
          </a:p>
          <a:p>
            <a:pPr>
              <a:buFont typeface="Arial" panose="020B0604020202020204" pitchFamily="34" charset="0"/>
              <a:buChar char="•"/>
            </a:pPr>
            <a:endParaRPr lang="en-GB" sz="2800" dirty="0">
              <a:solidFill>
                <a:schemeClr val="bg2"/>
              </a:solidFill>
            </a:endParaRPr>
          </a:p>
          <a:p>
            <a:pPr>
              <a:buFont typeface="Arial" panose="020B0604020202020204" pitchFamily="34" charset="0"/>
              <a:buChar char="•"/>
            </a:pPr>
            <a:r>
              <a:rPr lang="en-GB" sz="2800" dirty="0">
                <a:solidFill>
                  <a:schemeClr val="bg2"/>
                </a:solidFill>
              </a:rPr>
              <a:t>What makes it easy for them to be controlled and exploited? </a:t>
            </a:r>
          </a:p>
          <a:p>
            <a:pPr marL="0" indent="0">
              <a:buNone/>
            </a:pPr>
            <a:endParaRPr lang="en-GB" dirty="0"/>
          </a:p>
        </p:txBody>
      </p:sp>
    </p:spTree>
    <p:extLst>
      <p:ext uri="{BB962C8B-B14F-4D97-AF65-F5344CB8AC3E}">
        <p14:creationId xmlns:p14="http://schemas.microsoft.com/office/powerpoint/2010/main" val="1952266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ctrTitle"/>
          </p:nvPr>
        </p:nvSpPr>
        <p:spPr/>
        <p:txBody>
          <a:bodyPr/>
          <a:lstStyle/>
          <a:p>
            <a:pPr algn="ctr" eaLnBrk="1" hangingPunct="1"/>
            <a:r>
              <a:rPr lang="en-GB" altLang="en-US" sz="6000" dirty="0"/>
              <a:t>DVD</a:t>
            </a:r>
          </a:p>
        </p:txBody>
      </p:sp>
    </p:spTree>
    <p:extLst>
      <p:ext uri="{BB962C8B-B14F-4D97-AF65-F5344CB8AC3E}">
        <p14:creationId xmlns:p14="http://schemas.microsoft.com/office/powerpoint/2010/main" val="7830162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899592" y="332656"/>
            <a:ext cx="6823075" cy="1371600"/>
          </a:xfrm>
        </p:spPr>
        <p:txBody>
          <a:bodyPr/>
          <a:lstStyle/>
          <a:p>
            <a:pPr eaLnBrk="1" hangingPunct="1"/>
            <a:r>
              <a:rPr lang="en-GB" altLang="en-US" b="1" dirty="0">
                <a:solidFill>
                  <a:schemeClr val="bg2"/>
                </a:solidFill>
              </a:rPr>
              <a:t>What are County Lines?</a:t>
            </a:r>
          </a:p>
        </p:txBody>
      </p:sp>
      <p:sp>
        <p:nvSpPr>
          <p:cNvPr id="19459" name="Content Placeholder 4"/>
          <p:cNvSpPr>
            <a:spLocks noGrp="1"/>
          </p:cNvSpPr>
          <p:nvPr>
            <p:ph idx="1"/>
          </p:nvPr>
        </p:nvSpPr>
        <p:spPr>
          <a:xfrm>
            <a:off x="457200" y="1519238"/>
            <a:ext cx="8229600" cy="5005387"/>
          </a:xfrm>
        </p:spPr>
        <p:txBody>
          <a:bodyPr/>
          <a:lstStyle/>
          <a:p>
            <a:pPr eaLnBrk="1" hangingPunct="1">
              <a:buFont typeface="Arial" panose="020B0604020202020204" pitchFamily="34" charset="0"/>
              <a:buChar char="•"/>
            </a:pPr>
            <a:r>
              <a:rPr lang="en-GB" altLang="en-US" dirty="0"/>
              <a:t>Drug distribution networks</a:t>
            </a:r>
          </a:p>
          <a:p>
            <a:pPr eaLnBrk="1" hangingPunct="1">
              <a:buFont typeface="Arial" panose="020B0604020202020204" pitchFamily="34" charset="0"/>
              <a:buChar char="•"/>
            </a:pPr>
            <a:r>
              <a:rPr lang="en-GB" altLang="en-US" dirty="0"/>
              <a:t>Moving from saturated highly competitive and violent drug markets to areas of high demand and less violence</a:t>
            </a:r>
          </a:p>
          <a:p>
            <a:pPr eaLnBrk="1" hangingPunct="1">
              <a:buFont typeface="Arial" panose="020B0604020202020204" pitchFamily="34" charset="0"/>
              <a:buChar char="•"/>
            </a:pPr>
            <a:r>
              <a:rPr lang="en-GB" altLang="en-US" dirty="0"/>
              <a:t>Reduces risk for mid level dealers</a:t>
            </a:r>
          </a:p>
        </p:txBody>
      </p:sp>
      <p:pic>
        <p:nvPicPr>
          <p:cNvPr id="19460" name="Picture 5" descr="http://cdn.sandiegouniontrib.com/img/photos/2015/03/05/heroin_r900x493.jpg?122770e84b36f1c039d5c4c2ca15c2d8bc4ecd5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7544" y="4509120"/>
            <a:ext cx="8256588"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30619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39552" y="188640"/>
            <a:ext cx="6823075" cy="1371600"/>
          </a:xfrm>
        </p:spPr>
        <p:txBody>
          <a:bodyPr/>
          <a:lstStyle/>
          <a:p>
            <a:r>
              <a:rPr lang="en-GB" altLang="en-US" sz="4800" b="1" dirty="0">
                <a:solidFill>
                  <a:schemeClr val="bg2"/>
                </a:solidFill>
              </a:rPr>
              <a:t>Why now?</a:t>
            </a:r>
          </a:p>
        </p:txBody>
      </p:sp>
      <p:sp>
        <p:nvSpPr>
          <p:cNvPr id="20483" name="Content Placeholder 2"/>
          <p:cNvSpPr>
            <a:spLocks noGrp="1"/>
          </p:cNvSpPr>
          <p:nvPr>
            <p:ph sz="half" idx="1"/>
          </p:nvPr>
        </p:nvSpPr>
        <p:spPr>
          <a:xfrm>
            <a:off x="251520" y="1412776"/>
            <a:ext cx="4320480" cy="3886200"/>
          </a:xfrm>
        </p:spPr>
        <p:txBody>
          <a:bodyPr>
            <a:noAutofit/>
          </a:bodyPr>
          <a:lstStyle/>
          <a:p>
            <a:pPr>
              <a:buFont typeface="Arial" panose="020B0604020202020204" pitchFamily="34" charset="0"/>
              <a:buChar char="•"/>
            </a:pPr>
            <a:r>
              <a:rPr lang="en-GB" altLang="en-US" sz="2000" dirty="0">
                <a:solidFill>
                  <a:schemeClr val="bg2"/>
                </a:solidFill>
              </a:rPr>
              <a:t>Drug distribution as old as </a:t>
            </a:r>
            <a:br>
              <a:rPr lang="en-GB" altLang="en-US" sz="2000" dirty="0">
                <a:solidFill>
                  <a:schemeClr val="bg2"/>
                </a:solidFill>
              </a:rPr>
            </a:br>
            <a:r>
              <a:rPr lang="en-GB" altLang="en-US" sz="2000" dirty="0">
                <a:solidFill>
                  <a:schemeClr val="bg2"/>
                </a:solidFill>
              </a:rPr>
              <a:t>drugs</a:t>
            </a:r>
          </a:p>
          <a:p>
            <a:pPr>
              <a:buFont typeface="Arial" panose="020B0604020202020204" pitchFamily="34" charset="0"/>
              <a:buChar char="•"/>
            </a:pPr>
            <a:r>
              <a:rPr lang="en-GB" altLang="en-US" sz="2000" dirty="0">
                <a:solidFill>
                  <a:schemeClr val="bg2"/>
                </a:solidFill>
              </a:rPr>
              <a:t>Tended to be middlemen selling larger quantities to local dealers</a:t>
            </a:r>
          </a:p>
          <a:p>
            <a:pPr>
              <a:buFont typeface="Arial" panose="020B0604020202020204" pitchFamily="34" charset="0"/>
              <a:buChar char="•"/>
            </a:pPr>
            <a:r>
              <a:rPr lang="en-GB" altLang="en-US" sz="2000" dirty="0">
                <a:solidFill>
                  <a:schemeClr val="bg2"/>
                </a:solidFill>
              </a:rPr>
              <a:t>Now gangs are taking over the market at all levels- sometimes aggressively, sometimes filling a gap</a:t>
            </a:r>
          </a:p>
          <a:p>
            <a:pPr>
              <a:buFont typeface="Arial" panose="020B0604020202020204" pitchFamily="34" charset="0"/>
              <a:buChar char="•"/>
            </a:pPr>
            <a:r>
              <a:rPr lang="en-GB" altLang="en-US" sz="2000" dirty="0">
                <a:solidFill>
                  <a:schemeClr val="bg2"/>
                </a:solidFill>
              </a:rPr>
              <a:t>Mobile phones and other technology make it easier to manage distribution from a distance</a:t>
            </a:r>
          </a:p>
          <a:p>
            <a:pPr>
              <a:buFont typeface="Arial" panose="020B0604020202020204" pitchFamily="34" charset="0"/>
              <a:buChar char="•"/>
            </a:pPr>
            <a:r>
              <a:rPr lang="en-GB" altLang="en-US" sz="2000" dirty="0">
                <a:solidFill>
                  <a:schemeClr val="bg2"/>
                </a:solidFill>
              </a:rPr>
              <a:t>PNC gang flag alerted the Police of gang involvement</a:t>
            </a:r>
          </a:p>
          <a:p>
            <a:pPr>
              <a:buFont typeface="Arial" panose="020B0604020202020204" pitchFamily="34" charset="0"/>
              <a:buChar char="•"/>
            </a:pPr>
            <a:r>
              <a:rPr lang="en-GB" altLang="en-US" sz="2000" dirty="0">
                <a:solidFill>
                  <a:schemeClr val="bg2"/>
                </a:solidFill>
              </a:rPr>
              <a:t>New approach is more violent and exploitative</a:t>
            </a:r>
          </a:p>
        </p:txBody>
      </p:sp>
      <p:sp>
        <p:nvSpPr>
          <p:cNvPr id="2" name="Content Placeholder 1"/>
          <p:cNvSpPr>
            <a:spLocks noGrp="1"/>
          </p:cNvSpPr>
          <p:nvPr>
            <p:ph sz="half" idx="2"/>
          </p:nvPr>
        </p:nvSpPr>
        <p:spPr/>
        <p:txBody>
          <a:bodyPr/>
          <a:lstStyle/>
          <a:p>
            <a:endParaRPr lang="en-GB"/>
          </a:p>
        </p:txBody>
      </p:sp>
      <p:pic>
        <p:nvPicPr>
          <p:cNvPr id="20484"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56415" y="1811166"/>
            <a:ext cx="41783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4108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GB" altLang="en-US" b="1" dirty="0">
                <a:solidFill>
                  <a:schemeClr val="bg2"/>
                </a:solidFill>
              </a:rPr>
              <a:t>How they operate</a:t>
            </a:r>
          </a:p>
        </p:txBody>
      </p:sp>
      <p:sp>
        <p:nvSpPr>
          <p:cNvPr id="45059" name="Content Placeholder 4"/>
          <p:cNvSpPr>
            <a:spLocks noGrp="1"/>
          </p:cNvSpPr>
          <p:nvPr>
            <p:ph sz="half" idx="1"/>
          </p:nvPr>
        </p:nvSpPr>
        <p:spPr>
          <a:xfrm>
            <a:off x="457200" y="1981200"/>
            <a:ext cx="5482952" cy="4688160"/>
          </a:xfrm>
        </p:spPr>
        <p:txBody>
          <a:bodyPr rtlCol="0">
            <a:normAutofit fontScale="92500" lnSpcReduction="10000"/>
          </a:bodyPr>
          <a:lstStyle/>
          <a:p>
            <a:pPr eaLnBrk="1" fontAlgn="auto" hangingPunct="1">
              <a:spcAft>
                <a:spcPts val="0"/>
              </a:spcAft>
              <a:buFont typeface="Arial" panose="020B0604020202020204" pitchFamily="34" charset="0"/>
              <a:buChar char="•"/>
              <a:defRPr/>
            </a:pPr>
            <a:r>
              <a:rPr lang="en-GB" altLang="en-US" sz="2400" dirty="0">
                <a:solidFill>
                  <a:schemeClr val="bg2"/>
                </a:solidFill>
                <a:latin typeface="+mj-lt"/>
              </a:rPr>
              <a:t>‘Line’ means phone line</a:t>
            </a:r>
          </a:p>
          <a:p>
            <a:pPr eaLnBrk="1" fontAlgn="auto" hangingPunct="1">
              <a:spcAft>
                <a:spcPts val="0"/>
              </a:spcAft>
              <a:buFont typeface="Arial" panose="020B0604020202020204" pitchFamily="34" charset="0"/>
              <a:buChar char="•"/>
              <a:defRPr/>
            </a:pPr>
            <a:r>
              <a:rPr lang="en-GB" altLang="en-US" sz="2400" dirty="0">
                <a:solidFill>
                  <a:schemeClr val="bg2"/>
                </a:solidFill>
                <a:latin typeface="+mj-lt"/>
              </a:rPr>
              <a:t>Senior members operate a drugs line in a specific geographic location. </a:t>
            </a:r>
          </a:p>
          <a:p>
            <a:pPr eaLnBrk="1" fontAlgn="auto" hangingPunct="1">
              <a:spcAft>
                <a:spcPts val="0"/>
              </a:spcAft>
              <a:buFont typeface="Arial" panose="020B0604020202020204" pitchFamily="34" charset="0"/>
              <a:buChar char="•"/>
              <a:defRPr/>
            </a:pPr>
            <a:r>
              <a:rPr lang="en-GB" altLang="en-US" sz="2400" dirty="0">
                <a:solidFill>
                  <a:schemeClr val="bg2"/>
                </a:solidFill>
                <a:latin typeface="+mj-lt"/>
              </a:rPr>
              <a:t>Drugs supplied from home of a vulnerable person, communal areas in social housing, or open spaces such as parks. </a:t>
            </a:r>
          </a:p>
          <a:p>
            <a:pPr eaLnBrk="1" fontAlgn="auto" hangingPunct="1">
              <a:spcAft>
                <a:spcPts val="0"/>
              </a:spcAft>
              <a:buFont typeface="Arial" panose="020B0604020202020204" pitchFamily="34" charset="0"/>
              <a:buChar char="•"/>
              <a:defRPr/>
            </a:pPr>
            <a:r>
              <a:rPr lang="en-GB" altLang="en-US" sz="2400" dirty="0">
                <a:solidFill>
                  <a:schemeClr val="bg2"/>
                </a:solidFill>
                <a:latin typeface="+mj-lt"/>
              </a:rPr>
              <a:t>Led by experienced dealer (late teens)</a:t>
            </a:r>
          </a:p>
          <a:p>
            <a:pPr eaLnBrk="1" fontAlgn="auto" hangingPunct="1">
              <a:spcAft>
                <a:spcPts val="0"/>
              </a:spcAft>
              <a:buFont typeface="Arial" panose="020B0604020202020204" pitchFamily="34" charset="0"/>
              <a:buChar char="•"/>
              <a:defRPr/>
            </a:pPr>
            <a:r>
              <a:rPr lang="en-GB" altLang="en-US" sz="2400" dirty="0">
                <a:solidFill>
                  <a:schemeClr val="bg2"/>
                </a:solidFill>
                <a:latin typeface="+mj-lt"/>
              </a:rPr>
              <a:t>Drugs delivered by young people. </a:t>
            </a:r>
          </a:p>
          <a:p>
            <a:pPr eaLnBrk="1" fontAlgn="auto" hangingPunct="1">
              <a:spcAft>
                <a:spcPts val="0"/>
              </a:spcAft>
              <a:buFont typeface="Arial" panose="020B0604020202020204" pitchFamily="34" charset="0"/>
              <a:buChar char="•"/>
              <a:defRPr/>
            </a:pPr>
            <a:r>
              <a:rPr lang="en-GB" altLang="en-US" sz="2400" dirty="0">
                <a:solidFill>
                  <a:schemeClr val="bg2"/>
                </a:solidFill>
                <a:latin typeface="+mj-lt"/>
              </a:rPr>
              <a:t>Drugs often concealed in anus. </a:t>
            </a:r>
          </a:p>
          <a:p>
            <a:pPr eaLnBrk="1" fontAlgn="auto" hangingPunct="1">
              <a:spcAft>
                <a:spcPts val="0"/>
              </a:spcAft>
              <a:buFont typeface="Arial" panose="020B0604020202020204" pitchFamily="34" charset="0"/>
              <a:buChar char="•"/>
              <a:defRPr/>
            </a:pPr>
            <a:r>
              <a:rPr lang="en-GB" altLang="en-US" sz="2400" dirty="0">
                <a:solidFill>
                  <a:schemeClr val="bg2"/>
                </a:solidFill>
                <a:latin typeface="+mj-lt"/>
              </a:rPr>
              <a:t>Young people do most work, </a:t>
            </a:r>
            <a:br>
              <a:rPr lang="en-GB" altLang="en-US" sz="2400" dirty="0">
                <a:solidFill>
                  <a:schemeClr val="bg2"/>
                </a:solidFill>
                <a:latin typeface="+mj-lt"/>
              </a:rPr>
            </a:br>
            <a:r>
              <a:rPr lang="en-GB" altLang="en-US" sz="2400" dirty="0">
                <a:solidFill>
                  <a:schemeClr val="bg2"/>
                </a:solidFill>
                <a:latin typeface="+mj-lt"/>
              </a:rPr>
              <a:t>take most risks. </a:t>
            </a:r>
          </a:p>
          <a:p>
            <a:pPr eaLnBrk="1" fontAlgn="auto" hangingPunct="1">
              <a:spcAft>
                <a:spcPts val="0"/>
              </a:spcAft>
              <a:buFont typeface="Arial" panose="020B0604020202020204" pitchFamily="34" charset="0"/>
              <a:buChar char="•"/>
              <a:defRPr/>
            </a:pPr>
            <a:r>
              <a:rPr lang="en-GB" altLang="en-US" sz="2400" dirty="0">
                <a:solidFill>
                  <a:schemeClr val="bg2"/>
                </a:solidFill>
                <a:latin typeface="+mj-lt"/>
              </a:rPr>
              <a:t>Young people are often in care and/ or </a:t>
            </a:r>
            <a:br>
              <a:rPr lang="en-GB" altLang="en-US" sz="2400" dirty="0">
                <a:solidFill>
                  <a:schemeClr val="bg2"/>
                </a:solidFill>
                <a:latin typeface="+mj-lt"/>
              </a:rPr>
            </a:br>
            <a:r>
              <a:rPr lang="en-GB" altLang="en-US" sz="2400" dirty="0">
                <a:solidFill>
                  <a:schemeClr val="bg2"/>
                </a:solidFill>
                <a:latin typeface="+mj-lt"/>
              </a:rPr>
              <a:t>missing</a:t>
            </a:r>
          </a:p>
          <a:p>
            <a:pPr marL="274320" indent="-274320" eaLnBrk="1" fontAlgn="auto" hangingPunct="1">
              <a:spcAft>
                <a:spcPts val="0"/>
              </a:spcAft>
              <a:buFont typeface="Wingdings 3"/>
              <a:buChar char=""/>
              <a:defRPr/>
            </a:pPr>
            <a:endParaRPr lang="en-GB" altLang="en-US" dirty="0"/>
          </a:p>
        </p:txBody>
      </p:sp>
      <p:pic>
        <p:nvPicPr>
          <p:cNvPr id="21508" name="Picture 4" descr="https://nostalgiapie.files.wordpress.com/2014/04/kinder_surprise_egg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28184" y="1628800"/>
            <a:ext cx="2747962"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2" descr="http://i.dailymail.co.uk/i/pix/2010/07/09/article-1293335-0A60A641000005DC-601_468x304.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84168" y="4221088"/>
            <a:ext cx="2778125"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8568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ctrTitle"/>
          </p:nvPr>
        </p:nvSpPr>
        <p:spPr/>
        <p:txBody>
          <a:bodyPr/>
          <a:lstStyle/>
          <a:p>
            <a:pPr algn="ctr" eaLnBrk="1" hangingPunct="1"/>
            <a:r>
              <a:rPr lang="en-GB" altLang="en-US" sz="6000" dirty="0"/>
              <a:t>WHAT ARE THE INDICATORS  TO LOOK</a:t>
            </a:r>
          </a:p>
        </p:txBody>
      </p:sp>
      <p:sp>
        <p:nvSpPr>
          <p:cNvPr id="62467" name="Rectangle 5"/>
          <p:cNvSpPr>
            <a:spLocks noGrp="1" noChangeArrowheads="1"/>
          </p:cNvSpPr>
          <p:nvPr>
            <p:ph type="subTitle" idx="1"/>
          </p:nvPr>
        </p:nvSpPr>
        <p:spPr/>
        <p:txBody>
          <a:bodyPr/>
          <a:lstStyle/>
          <a:p>
            <a:pPr algn="ctr" eaLnBrk="1" hangingPunct="1"/>
            <a:r>
              <a:rPr lang="en-GB" altLang="en-US" sz="6000" dirty="0">
                <a:solidFill>
                  <a:schemeClr val="bg2"/>
                </a:solidFill>
              </a:rPr>
              <a:t>OUT FOR?</a:t>
            </a:r>
            <a:endParaRPr lang="en-US" altLang="en-US" sz="6000" dirty="0">
              <a:solidFill>
                <a:schemeClr val="bg2"/>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88" y="457200"/>
            <a:ext cx="6823075" cy="739552"/>
          </a:xfrm>
        </p:spPr>
        <p:txBody>
          <a:bodyPr/>
          <a:lstStyle/>
          <a:p>
            <a:pPr algn="ctr"/>
            <a:r>
              <a:rPr lang="en-GB" dirty="0">
                <a:solidFill>
                  <a:schemeClr val="bg2"/>
                </a:solidFill>
              </a:rPr>
              <a:t>ACTIVITY</a:t>
            </a:r>
          </a:p>
        </p:txBody>
      </p:sp>
      <p:sp>
        <p:nvSpPr>
          <p:cNvPr id="3" name="Content Placeholder 2"/>
          <p:cNvSpPr>
            <a:spLocks noGrp="1"/>
          </p:cNvSpPr>
          <p:nvPr>
            <p:ph idx="1"/>
          </p:nvPr>
        </p:nvSpPr>
        <p:spPr>
          <a:xfrm>
            <a:off x="683568" y="1340768"/>
            <a:ext cx="8280920" cy="4526632"/>
          </a:xfrm>
        </p:spPr>
        <p:txBody>
          <a:bodyPr/>
          <a:lstStyle/>
          <a:p>
            <a:pPr marL="0" indent="0">
              <a:buNone/>
            </a:pPr>
            <a:r>
              <a:rPr lang="en-GB" sz="2800" dirty="0">
                <a:solidFill>
                  <a:schemeClr val="bg2"/>
                </a:solidFill>
              </a:rPr>
              <a:t>In your groups discuss for your agency type:</a:t>
            </a:r>
          </a:p>
          <a:p>
            <a:pPr>
              <a:buFont typeface="Arial" panose="020B0604020202020204" pitchFamily="34" charset="0"/>
              <a:buChar char="•"/>
            </a:pPr>
            <a:endParaRPr lang="en-GB" sz="2800" dirty="0">
              <a:solidFill>
                <a:schemeClr val="bg2"/>
              </a:solidFill>
            </a:endParaRPr>
          </a:p>
          <a:p>
            <a:pPr>
              <a:buFont typeface="Arial" panose="020B0604020202020204" pitchFamily="34" charset="0"/>
              <a:buChar char="•"/>
            </a:pPr>
            <a:r>
              <a:rPr lang="en-GB" sz="2800" dirty="0">
                <a:solidFill>
                  <a:schemeClr val="bg2"/>
                </a:solidFill>
              </a:rPr>
              <a:t>What indicates that the person/s may be being exploited?</a:t>
            </a:r>
          </a:p>
          <a:p>
            <a:pPr>
              <a:lnSpc>
                <a:spcPct val="150000"/>
              </a:lnSpc>
              <a:buFont typeface="Arial" panose="020B0604020202020204" pitchFamily="34" charset="0"/>
              <a:buChar char="•"/>
            </a:pPr>
            <a:r>
              <a:rPr lang="en-GB" sz="2800" dirty="0">
                <a:solidFill>
                  <a:schemeClr val="bg2"/>
                </a:solidFill>
              </a:rPr>
              <a:t>At what point should your agency intervene?</a:t>
            </a:r>
          </a:p>
          <a:p>
            <a:pPr>
              <a:lnSpc>
                <a:spcPct val="150000"/>
              </a:lnSpc>
              <a:buFont typeface="Arial" panose="020B0604020202020204" pitchFamily="34" charset="0"/>
              <a:buChar char="•"/>
            </a:pPr>
            <a:r>
              <a:rPr lang="en-GB" sz="2800" dirty="0">
                <a:solidFill>
                  <a:schemeClr val="bg2"/>
                </a:solidFill>
              </a:rPr>
              <a:t>What would you have done?</a:t>
            </a:r>
          </a:p>
          <a:p>
            <a:pPr marL="0" indent="0">
              <a:buNone/>
            </a:pPr>
            <a:endParaRPr lang="en-GB" dirty="0"/>
          </a:p>
        </p:txBody>
      </p:sp>
    </p:spTree>
    <p:extLst>
      <p:ext uri="{BB962C8B-B14F-4D97-AF65-F5344CB8AC3E}">
        <p14:creationId xmlns:p14="http://schemas.microsoft.com/office/powerpoint/2010/main" val="35101668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                </a:t>
            </a:r>
            <a:r>
              <a:rPr lang="en-GB" sz="4800" dirty="0"/>
              <a:t>Vulnerability </a:t>
            </a:r>
            <a:br>
              <a:rPr lang="en-GB" sz="4800" dirty="0"/>
            </a:br>
            <a:r>
              <a:rPr lang="en-GB" sz="4800" dirty="0"/>
              <a:t>      </a:t>
            </a:r>
          </a:p>
        </p:txBody>
      </p:sp>
      <p:sp>
        <p:nvSpPr>
          <p:cNvPr id="3" name="Content Placeholder 2"/>
          <p:cNvSpPr>
            <a:spLocks noGrp="1"/>
          </p:cNvSpPr>
          <p:nvPr>
            <p:ph sz="half" idx="1"/>
          </p:nvPr>
        </p:nvSpPr>
        <p:spPr/>
        <p:txBody>
          <a:bodyPr/>
          <a:lstStyle/>
          <a:p>
            <a:pPr>
              <a:buFont typeface="Arial" panose="020B0604020202020204" pitchFamily="34" charset="0"/>
              <a:buChar char="•"/>
            </a:pPr>
            <a:r>
              <a:rPr lang="en-GB" dirty="0"/>
              <a:t>being susceptible to harm or    		    injury </a:t>
            </a:r>
          </a:p>
          <a:p>
            <a:pPr>
              <a:buFont typeface="Arial" panose="020B0604020202020204" pitchFamily="34" charset="0"/>
              <a:buChar char="•"/>
            </a:pPr>
            <a:r>
              <a:rPr lang="en-GB" dirty="0"/>
              <a:t>The offences are about Power, Control and Money. It requires one or more offender to abuse or exploit one or more victims</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2399620"/>
            <a:ext cx="4364352" cy="2843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43287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6357937" cy="1371600"/>
          </a:xfrm>
        </p:spPr>
        <p:txBody>
          <a:bodyPr/>
          <a:lstStyle/>
          <a:p>
            <a:r>
              <a:rPr lang="en-GB" sz="3200" dirty="0">
                <a:solidFill>
                  <a:schemeClr val="bg2"/>
                </a:solidFill>
              </a:rPr>
              <a:t>Power and Control can be driven by a number of factors -  look out for:</a:t>
            </a:r>
          </a:p>
        </p:txBody>
      </p:sp>
      <p:sp>
        <p:nvSpPr>
          <p:cNvPr id="3" name="Content Placeholder 2"/>
          <p:cNvSpPr>
            <a:spLocks noGrp="1"/>
          </p:cNvSpPr>
          <p:nvPr>
            <p:ph idx="1"/>
          </p:nvPr>
        </p:nvSpPr>
        <p:spPr/>
        <p:txBody>
          <a:bodyPr/>
          <a:lstStyle/>
          <a:p>
            <a:pPr>
              <a:buFont typeface="Arial" panose="020B0604020202020204" pitchFamily="34" charset="0"/>
              <a:buChar char="•"/>
            </a:pPr>
            <a:r>
              <a:rPr lang="en-GB" sz="2000" dirty="0"/>
              <a:t>What is the relationship between the offender and victim? </a:t>
            </a:r>
          </a:p>
          <a:p>
            <a:pPr>
              <a:buFont typeface="Arial" panose="020B0604020202020204" pitchFamily="34" charset="0"/>
              <a:buChar char="•"/>
            </a:pPr>
            <a:r>
              <a:rPr lang="en-GB" sz="2000" dirty="0"/>
              <a:t>(Parental / Family / work related)</a:t>
            </a:r>
          </a:p>
          <a:p>
            <a:pPr>
              <a:buFont typeface="Arial" panose="020B0604020202020204" pitchFamily="34" charset="0"/>
              <a:buChar char="•"/>
            </a:pPr>
            <a:endParaRPr lang="en-GB" sz="2000" dirty="0"/>
          </a:p>
          <a:p>
            <a:pPr>
              <a:buFont typeface="Arial" panose="020B0604020202020204" pitchFamily="34" charset="0"/>
              <a:buChar char="•"/>
            </a:pPr>
            <a:r>
              <a:rPr lang="en-GB" sz="2000" dirty="0"/>
              <a:t>What are the circumstances that contribute to a person being a victim? </a:t>
            </a:r>
          </a:p>
          <a:p>
            <a:pPr>
              <a:buFont typeface="Arial" panose="020B0604020202020204" pitchFamily="34" charset="0"/>
              <a:buChar char="•"/>
            </a:pPr>
            <a:r>
              <a:rPr lang="en-GB" sz="2000" dirty="0"/>
              <a:t>(Age / Mental health/ learning disabilities / Addictions / Social Ability)</a:t>
            </a:r>
          </a:p>
          <a:p>
            <a:pPr>
              <a:buFont typeface="Arial" panose="020B0604020202020204" pitchFamily="34" charset="0"/>
              <a:buChar char="•"/>
            </a:pPr>
            <a:endParaRPr lang="en-GB" sz="2000" dirty="0"/>
          </a:p>
          <a:p>
            <a:pPr>
              <a:buFont typeface="Arial" panose="020B0604020202020204" pitchFamily="34" charset="0"/>
              <a:buChar char="•"/>
            </a:pPr>
            <a:r>
              <a:rPr lang="en-GB" sz="2000" dirty="0"/>
              <a:t>What does an offender gain from the relationship?</a:t>
            </a:r>
          </a:p>
          <a:p>
            <a:pPr>
              <a:buFont typeface="Arial" panose="020B0604020202020204" pitchFamily="34" charset="0"/>
              <a:buChar char="•"/>
            </a:pPr>
            <a:r>
              <a:rPr lang="en-GB" sz="2000" dirty="0"/>
              <a:t>(Control / Money / Belief Systems)</a:t>
            </a:r>
          </a:p>
          <a:p>
            <a:pPr>
              <a:buFont typeface="Arial" panose="020B0604020202020204" pitchFamily="34" charset="0"/>
              <a:buChar char="•"/>
            </a:pPr>
            <a:r>
              <a:rPr lang="en-GB" sz="2000" dirty="0"/>
              <a:t>How is a Victim Controlled and Coerced?</a:t>
            </a:r>
          </a:p>
          <a:p>
            <a:pPr>
              <a:buFont typeface="Arial" panose="020B0604020202020204" pitchFamily="34" charset="0"/>
              <a:buChar char="•"/>
            </a:pPr>
            <a:r>
              <a:rPr lang="en-GB" sz="2000" dirty="0"/>
              <a:t>(Threats or Violence / Money / Addictions / Moral obligation)</a:t>
            </a:r>
          </a:p>
          <a:p>
            <a:endParaRPr lang="en-GB" dirty="0"/>
          </a:p>
        </p:txBody>
      </p:sp>
    </p:spTree>
    <p:extLst>
      <p:ext uri="{BB962C8B-B14F-4D97-AF65-F5344CB8AC3E}">
        <p14:creationId xmlns:p14="http://schemas.microsoft.com/office/powerpoint/2010/main" val="15017322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solidFill>
                  <a:schemeClr val="bg2"/>
                </a:solidFill>
              </a:rPr>
              <a:t>If you have contact with the Public…</a:t>
            </a:r>
          </a:p>
        </p:txBody>
      </p:sp>
      <p:sp>
        <p:nvSpPr>
          <p:cNvPr id="3" name="Content Placeholder 2"/>
          <p:cNvSpPr>
            <a:spLocks noGrp="1"/>
          </p:cNvSpPr>
          <p:nvPr>
            <p:ph idx="1"/>
          </p:nvPr>
        </p:nvSpPr>
        <p:spPr/>
        <p:txBody>
          <a:bodyPr/>
          <a:lstStyle/>
          <a:p>
            <a:pPr>
              <a:buFont typeface="Arial" panose="020B0604020202020204" pitchFamily="34" charset="0"/>
              <a:buChar char="•"/>
            </a:pPr>
            <a:r>
              <a:rPr lang="en-GB" dirty="0">
                <a:solidFill>
                  <a:schemeClr val="bg2"/>
                </a:solidFill>
              </a:rPr>
              <a:t>Be curious and question relationships if you suspect anything of concern</a:t>
            </a:r>
          </a:p>
          <a:p>
            <a:pPr>
              <a:buFont typeface="Arial" panose="020B0604020202020204" pitchFamily="34" charset="0"/>
              <a:buChar char="•"/>
            </a:pPr>
            <a:endParaRPr lang="en-GB" dirty="0">
              <a:solidFill>
                <a:schemeClr val="bg2"/>
              </a:solidFill>
            </a:endParaRPr>
          </a:p>
          <a:p>
            <a:pPr>
              <a:buFont typeface="Arial" panose="020B0604020202020204" pitchFamily="34" charset="0"/>
              <a:buChar char="•"/>
            </a:pPr>
            <a:r>
              <a:rPr lang="en-GB" dirty="0">
                <a:solidFill>
                  <a:schemeClr val="bg2"/>
                </a:solidFill>
              </a:rPr>
              <a:t>Look to gain trust and confidence</a:t>
            </a:r>
          </a:p>
          <a:p>
            <a:pPr>
              <a:buFont typeface="Arial" panose="020B0604020202020204" pitchFamily="34" charset="0"/>
              <a:buChar char="•"/>
            </a:pPr>
            <a:endParaRPr lang="en-GB" dirty="0">
              <a:solidFill>
                <a:schemeClr val="bg2"/>
              </a:solidFill>
            </a:endParaRPr>
          </a:p>
          <a:p>
            <a:pPr>
              <a:buFont typeface="Arial" panose="020B0604020202020204" pitchFamily="34" charset="0"/>
              <a:buChar char="•"/>
            </a:pPr>
            <a:r>
              <a:rPr lang="en-GB" dirty="0">
                <a:solidFill>
                  <a:schemeClr val="bg2"/>
                </a:solidFill>
              </a:rPr>
              <a:t>Identify the risk</a:t>
            </a:r>
          </a:p>
          <a:p>
            <a:pPr>
              <a:buFont typeface="Arial" panose="020B0604020202020204" pitchFamily="34" charset="0"/>
              <a:buChar char="•"/>
            </a:pPr>
            <a:endParaRPr lang="en-GB" dirty="0">
              <a:solidFill>
                <a:schemeClr val="bg2"/>
              </a:solidFill>
            </a:endParaRPr>
          </a:p>
          <a:p>
            <a:pPr>
              <a:buFont typeface="Arial" panose="020B0604020202020204" pitchFamily="34" charset="0"/>
              <a:buChar char="•"/>
            </a:pPr>
            <a:r>
              <a:rPr lang="en-GB" dirty="0">
                <a:solidFill>
                  <a:schemeClr val="bg2"/>
                </a:solidFill>
              </a:rPr>
              <a:t>Bring a victim to safety</a:t>
            </a:r>
          </a:p>
        </p:txBody>
      </p:sp>
    </p:spTree>
    <p:extLst>
      <p:ext uri="{BB962C8B-B14F-4D97-AF65-F5344CB8AC3E}">
        <p14:creationId xmlns:p14="http://schemas.microsoft.com/office/powerpoint/2010/main" val="24543492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5400" dirty="0">
                <a:solidFill>
                  <a:schemeClr val="bg2"/>
                </a:solidFill>
              </a:rPr>
              <a:t>A Simple message</a:t>
            </a:r>
          </a:p>
        </p:txBody>
      </p:sp>
      <p:sp>
        <p:nvSpPr>
          <p:cNvPr id="3" name="Content Placeholder 2"/>
          <p:cNvSpPr>
            <a:spLocks noGrp="1"/>
          </p:cNvSpPr>
          <p:nvPr>
            <p:ph sz="half" idx="1"/>
          </p:nvPr>
        </p:nvSpPr>
        <p:spPr/>
        <p:txBody>
          <a:bodyPr/>
          <a:lstStyle/>
          <a:p>
            <a:pPr marL="0" indent="0" algn="ctr">
              <a:buNone/>
            </a:pPr>
            <a:endParaRPr lang="en-GB" b="1" dirty="0"/>
          </a:p>
          <a:p>
            <a:pPr marL="0" indent="0" algn="ctr">
              <a:buNone/>
            </a:pPr>
            <a:r>
              <a:rPr lang="en-GB" b="1" dirty="0">
                <a:solidFill>
                  <a:schemeClr val="bg2"/>
                </a:solidFill>
              </a:rPr>
              <a:t>Look, Understand and Help</a:t>
            </a:r>
          </a:p>
          <a:p>
            <a:endParaRPr lang="en-GB" dirty="0">
              <a:solidFill>
                <a:schemeClr val="bg2"/>
              </a:solidFill>
            </a:endParaRPr>
          </a:p>
          <a:p>
            <a:pPr marL="0" indent="0" algn="ctr">
              <a:buNone/>
            </a:pPr>
            <a:r>
              <a:rPr lang="en-GB" dirty="0">
                <a:solidFill>
                  <a:schemeClr val="bg2"/>
                </a:solidFill>
              </a:rPr>
              <a:t>All Public Services</a:t>
            </a:r>
          </a:p>
          <a:p>
            <a:pPr marL="0" indent="0" algn="ctr">
              <a:buNone/>
            </a:pPr>
            <a:r>
              <a:rPr lang="en-GB" dirty="0">
                <a:solidFill>
                  <a:schemeClr val="bg2"/>
                </a:solidFill>
              </a:rPr>
              <a:t>Private Sector</a:t>
            </a:r>
          </a:p>
          <a:p>
            <a:pPr marL="0" indent="0" algn="ctr">
              <a:buNone/>
            </a:pPr>
            <a:r>
              <a:rPr lang="en-GB" dirty="0">
                <a:solidFill>
                  <a:schemeClr val="bg2"/>
                </a:solidFill>
              </a:rPr>
              <a:t>Third Sector</a:t>
            </a:r>
          </a:p>
          <a:p>
            <a:endParaRPr lang="en-GB" dirty="0"/>
          </a:p>
        </p:txBody>
      </p:sp>
      <p:pic>
        <p:nvPicPr>
          <p:cNvPr id="4" name="Picture 2" descr="Image result for william wilberforce slaver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44008" y="2708920"/>
            <a:ext cx="4144325" cy="2808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05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Arrowheads="1"/>
          </p:cNvSpPr>
          <p:nvPr>
            <p:ph type="ctrTitle"/>
          </p:nvPr>
        </p:nvSpPr>
        <p:spPr>
          <a:xfrm>
            <a:off x="2971800" y="1628800"/>
            <a:ext cx="6019800" cy="2595538"/>
          </a:xfrm>
        </p:spPr>
        <p:txBody>
          <a:bodyPr/>
          <a:lstStyle/>
          <a:p>
            <a:pPr algn="ctr" eaLnBrk="1" hangingPunct="1"/>
            <a:r>
              <a:rPr lang="en-GB" altLang="en-US" dirty="0"/>
              <a:t>POLICIES, LAW &amp; SPECIALIST SERVICES</a:t>
            </a:r>
          </a:p>
        </p:txBody>
      </p:sp>
      <p:sp>
        <p:nvSpPr>
          <p:cNvPr id="68611" name="Rectangle 5"/>
          <p:cNvSpPr>
            <a:spLocks noGrp="1" noChangeArrowheads="1"/>
          </p:cNvSpPr>
          <p:nvPr>
            <p:ph type="subTitle" idx="1"/>
          </p:nvPr>
        </p:nvSpPr>
        <p:spPr/>
        <p:txBody>
          <a:bodyPr/>
          <a:lstStyle/>
          <a:p>
            <a:pPr eaLnBrk="1" hangingPunct="1"/>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p:cNvSpPr>
          <p:nvPr>
            <p:ph type="title"/>
          </p:nvPr>
        </p:nvSpPr>
        <p:spPr>
          <a:xfrm>
            <a:off x="1259633" y="301625"/>
            <a:ext cx="5976663" cy="895127"/>
          </a:xfrm>
        </p:spPr>
        <p:txBody>
          <a:bodyPr>
            <a:normAutofit/>
          </a:bodyPr>
          <a:lstStyle/>
          <a:p>
            <a:pPr algn="ctr" eaLnBrk="1" hangingPunct="1">
              <a:defRPr/>
            </a:pPr>
            <a:r>
              <a:rPr lang="en-GB" dirty="0">
                <a:solidFill>
                  <a:schemeClr val="bg2"/>
                </a:solidFill>
                <a:cs typeface="Times New Roman" pitchFamily="18" charset="0"/>
              </a:rPr>
              <a:t>AIM</a:t>
            </a:r>
          </a:p>
        </p:txBody>
      </p:sp>
      <p:sp>
        <p:nvSpPr>
          <p:cNvPr id="20482" name="Rectangle 3"/>
          <p:cNvSpPr>
            <a:spLocks noGrp="1"/>
          </p:cNvSpPr>
          <p:nvPr>
            <p:ph idx="1"/>
          </p:nvPr>
        </p:nvSpPr>
        <p:spPr>
          <a:xfrm>
            <a:off x="755577" y="1988839"/>
            <a:ext cx="8136904" cy="4030961"/>
          </a:xfrm>
        </p:spPr>
        <p:txBody>
          <a:bodyPr/>
          <a:lstStyle/>
          <a:p>
            <a:pPr marL="0" indent="0" eaLnBrk="1" hangingPunct="1">
              <a:lnSpc>
                <a:spcPct val="150000"/>
              </a:lnSpc>
              <a:buClr>
                <a:schemeClr val="bg2">
                  <a:lumMod val="60000"/>
                  <a:lumOff val="40000"/>
                </a:schemeClr>
              </a:buClr>
              <a:buSzPct val="80000"/>
              <a:buNone/>
            </a:pPr>
            <a:r>
              <a:rPr lang="en-GB" sz="4000" dirty="0">
                <a:solidFill>
                  <a:schemeClr val="bg2"/>
                </a:solidFill>
              </a:rPr>
              <a:t>To develop knowledge and skills so you can understand and respond appropriately in working as a First Responder in modern slavery</a:t>
            </a:r>
            <a:endParaRPr lang="en-GB" sz="4000" u="sng" dirty="0">
              <a:solidFill>
                <a:schemeClr val="bg2"/>
              </a:solidFill>
            </a:endParaRPr>
          </a:p>
        </p:txBody>
      </p:sp>
    </p:spTree>
    <p:extLst>
      <p:ext uri="{BB962C8B-B14F-4D97-AF65-F5344CB8AC3E}">
        <p14:creationId xmlns:p14="http://schemas.microsoft.com/office/powerpoint/2010/main" val="14526361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88" y="457200"/>
            <a:ext cx="6934224" cy="1243608"/>
          </a:xfrm>
        </p:spPr>
        <p:txBody>
          <a:bodyPr anchor="ctr">
            <a:noAutofit/>
          </a:bodyPr>
          <a:lstStyle/>
          <a:p>
            <a:pPr algn="ctr"/>
            <a:r>
              <a:rPr lang="en-GB" dirty="0">
                <a:solidFill>
                  <a:schemeClr val="bg2"/>
                </a:solidFill>
              </a:rPr>
              <a:t>CHILD &amp; ADULT PROTECTION POLICIES</a:t>
            </a:r>
          </a:p>
        </p:txBody>
      </p:sp>
      <p:sp>
        <p:nvSpPr>
          <p:cNvPr id="3" name="Content Placeholder 2"/>
          <p:cNvSpPr>
            <a:spLocks noGrp="1"/>
          </p:cNvSpPr>
          <p:nvPr>
            <p:ph sz="half" idx="1"/>
          </p:nvPr>
        </p:nvSpPr>
        <p:spPr>
          <a:xfrm>
            <a:off x="251520" y="1916832"/>
            <a:ext cx="4320480" cy="4608512"/>
          </a:xfrm>
        </p:spPr>
        <p:txBody>
          <a:bodyPr/>
          <a:lstStyle/>
          <a:p>
            <a:pPr>
              <a:buFont typeface="Arial" panose="020B0604020202020204" pitchFamily="34" charset="0"/>
              <a:buChar char="•"/>
            </a:pPr>
            <a:r>
              <a:rPr lang="en-GB" sz="2400" dirty="0">
                <a:solidFill>
                  <a:schemeClr val="bg2"/>
                </a:solidFill>
              </a:rPr>
              <a:t>All Wales Child Protection Procedures 2008 includes:</a:t>
            </a:r>
          </a:p>
          <a:p>
            <a:pPr lvl="1">
              <a:buClr>
                <a:schemeClr val="bg2"/>
              </a:buClr>
              <a:buFont typeface="Arial" panose="020B0604020202020204" pitchFamily="34" charset="0"/>
              <a:buChar char="•"/>
            </a:pPr>
            <a:r>
              <a:rPr lang="en-GB" sz="2000" dirty="0">
                <a:solidFill>
                  <a:schemeClr val="bg2"/>
                </a:solidFill>
              </a:rPr>
              <a:t>The Protection of Children from Abuse via Information Technology</a:t>
            </a:r>
          </a:p>
          <a:p>
            <a:pPr lvl="1">
              <a:buClr>
                <a:schemeClr val="bg2"/>
              </a:buClr>
              <a:buFont typeface="Arial" panose="020B0604020202020204" pitchFamily="34" charset="0"/>
              <a:buChar char="•"/>
            </a:pPr>
            <a:r>
              <a:rPr lang="en-GB" sz="2000" dirty="0">
                <a:solidFill>
                  <a:schemeClr val="bg2"/>
                </a:solidFill>
              </a:rPr>
              <a:t>Safeguarding &amp; promoting the Welfare of Sexually Active Young People</a:t>
            </a:r>
            <a:endParaRPr lang="en-GB" sz="2000" dirty="0">
              <a:solidFill>
                <a:srgbClr val="FF0000"/>
              </a:solidFill>
            </a:endParaRPr>
          </a:p>
          <a:p>
            <a:pPr lvl="1">
              <a:buClr>
                <a:schemeClr val="bg2"/>
              </a:buClr>
              <a:buFont typeface="Arial" panose="020B0604020202020204" pitchFamily="34" charset="0"/>
              <a:buChar char="•"/>
            </a:pPr>
            <a:r>
              <a:rPr lang="en-GB" sz="2000" dirty="0">
                <a:solidFill>
                  <a:schemeClr val="bg2"/>
                </a:solidFill>
              </a:rPr>
              <a:t>Safeguarding &amp; promoting the welfare of children who are at Risk of Abuse through Sexual Exploitation.</a:t>
            </a:r>
          </a:p>
          <a:p>
            <a:pPr lvl="1"/>
            <a:endParaRPr lang="en-GB" dirty="0">
              <a:solidFill>
                <a:schemeClr val="bg2"/>
              </a:solidFill>
            </a:endParaRPr>
          </a:p>
        </p:txBody>
      </p:sp>
      <p:sp>
        <p:nvSpPr>
          <p:cNvPr id="4" name="Content Placeholder 3"/>
          <p:cNvSpPr>
            <a:spLocks noGrp="1"/>
          </p:cNvSpPr>
          <p:nvPr>
            <p:ph sz="half" idx="2"/>
          </p:nvPr>
        </p:nvSpPr>
        <p:spPr>
          <a:xfrm>
            <a:off x="4644008" y="1844824"/>
            <a:ext cx="4392488" cy="4752528"/>
          </a:xfrm>
        </p:spPr>
        <p:txBody>
          <a:bodyPr/>
          <a:lstStyle/>
          <a:p>
            <a:pPr>
              <a:buFont typeface="Arial" panose="020B0604020202020204" pitchFamily="34" charset="0"/>
              <a:buChar char="•"/>
            </a:pPr>
            <a:r>
              <a:rPr lang="en-GB" sz="2400" dirty="0">
                <a:solidFill>
                  <a:schemeClr val="bg2"/>
                </a:solidFill>
              </a:rPr>
              <a:t>Wales Interim Vulnerable Adult Protection Procedures 2013 includes:</a:t>
            </a:r>
          </a:p>
          <a:p>
            <a:pPr lvl="1">
              <a:buClr>
                <a:schemeClr val="bg2"/>
              </a:buClr>
              <a:buFont typeface="Arial" panose="020B0604020202020204" pitchFamily="34" charset="0"/>
              <a:buChar char="•"/>
            </a:pPr>
            <a:r>
              <a:rPr lang="en-GB" sz="2000" dirty="0">
                <a:solidFill>
                  <a:schemeClr val="bg2"/>
                </a:solidFill>
              </a:rPr>
              <a:t>Guidance on Vulnerable Adults involved in Prostitution who do not have the capacity to consent</a:t>
            </a:r>
          </a:p>
          <a:p>
            <a:pPr lvl="1">
              <a:buClr>
                <a:schemeClr val="bg2"/>
              </a:buClr>
              <a:buFont typeface="Arial" panose="020B0604020202020204" pitchFamily="34" charset="0"/>
              <a:buChar char="•"/>
            </a:pPr>
            <a:r>
              <a:rPr lang="en-GB" sz="2000" dirty="0">
                <a:solidFill>
                  <a:schemeClr val="bg2"/>
                </a:solidFill>
              </a:rPr>
              <a:t>Guidance for working with Learning Disabled, Mentally Ill, &amp; Older People involved in sexual activity to which they have not the capacity to consent.</a:t>
            </a:r>
          </a:p>
          <a:p>
            <a:endParaRPr lang="en-GB" dirty="0"/>
          </a:p>
        </p:txBody>
      </p:sp>
    </p:spTree>
    <p:extLst>
      <p:ext uri="{BB962C8B-B14F-4D97-AF65-F5344CB8AC3E}">
        <p14:creationId xmlns:p14="http://schemas.microsoft.com/office/powerpoint/2010/main" val="40887628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46088" y="457200"/>
            <a:ext cx="6823075" cy="811560"/>
          </a:xfrm>
        </p:spPr>
        <p:txBody>
          <a:bodyPr/>
          <a:lstStyle/>
          <a:p>
            <a:pPr algn="ctr" eaLnBrk="1" hangingPunct="1"/>
            <a:r>
              <a:rPr lang="en-GB" altLang="en-US" dirty="0">
                <a:solidFill>
                  <a:schemeClr val="bg2"/>
                </a:solidFill>
              </a:rPr>
              <a:t>OTHER GUIDANCE</a:t>
            </a:r>
          </a:p>
        </p:txBody>
      </p:sp>
      <p:sp>
        <p:nvSpPr>
          <p:cNvPr id="102403" name="Rectangle 3"/>
          <p:cNvSpPr>
            <a:spLocks noGrp="1" noChangeArrowheads="1"/>
          </p:cNvSpPr>
          <p:nvPr>
            <p:ph idx="1"/>
          </p:nvPr>
        </p:nvSpPr>
        <p:spPr>
          <a:xfrm>
            <a:off x="457200" y="1268760"/>
            <a:ext cx="8229600" cy="5472608"/>
          </a:xfrm>
        </p:spPr>
        <p:txBody>
          <a:bodyPr/>
          <a:lstStyle/>
          <a:p>
            <a:pPr>
              <a:buFont typeface="Arial" panose="020B0604020202020204" pitchFamily="34" charset="0"/>
              <a:buChar char="•"/>
            </a:pPr>
            <a:r>
              <a:rPr lang="en-GB" sz="2400" dirty="0">
                <a:solidFill>
                  <a:schemeClr val="bg2"/>
                </a:solidFill>
              </a:rPr>
              <a:t>Modern Slavery Act 2015</a:t>
            </a:r>
          </a:p>
          <a:p>
            <a:pPr>
              <a:buFont typeface="Arial" panose="020B0604020202020204" pitchFamily="34" charset="0"/>
              <a:buChar char="•"/>
            </a:pPr>
            <a:r>
              <a:rPr lang="en-GB" sz="2400" dirty="0">
                <a:solidFill>
                  <a:schemeClr val="bg2"/>
                </a:solidFill>
              </a:rPr>
              <a:t>All Wales Practice Guidance for Safeguarding Children Who May Have Been Trafficked</a:t>
            </a:r>
          </a:p>
          <a:p>
            <a:pPr>
              <a:buFont typeface="Arial" panose="020B0604020202020204" pitchFamily="34" charset="0"/>
              <a:buChar char="•"/>
            </a:pPr>
            <a:endParaRPr lang="en-GB" altLang="en-US" sz="1100" dirty="0">
              <a:solidFill>
                <a:schemeClr val="bg2"/>
              </a:solidFill>
            </a:endParaRPr>
          </a:p>
          <a:p>
            <a:pPr>
              <a:spcBef>
                <a:spcPts val="0"/>
              </a:spcBef>
              <a:buFont typeface="Arial" panose="020B0604020202020204" pitchFamily="34" charset="0"/>
              <a:buChar char="•"/>
            </a:pPr>
            <a:r>
              <a:rPr lang="en-GB" sz="2400" dirty="0">
                <a:solidFill>
                  <a:schemeClr val="bg2"/>
                </a:solidFill>
              </a:rPr>
              <a:t>Violence Against Women, Domestic Abuse &amp; Sexual Violence (Wales) Act 2015</a:t>
            </a:r>
          </a:p>
          <a:p>
            <a:pPr>
              <a:lnSpc>
                <a:spcPct val="150000"/>
              </a:lnSpc>
              <a:buFont typeface="Arial" panose="020B0604020202020204" pitchFamily="34" charset="0"/>
              <a:buChar char="•"/>
            </a:pPr>
            <a:r>
              <a:rPr lang="en-GB" altLang="en-US" sz="2400" dirty="0">
                <a:solidFill>
                  <a:schemeClr val="bg2"/>
                </a:solidFill>
              </a:rPr>
              <a:t>Social Services Wellbeing (Wales) Act 2014</a:t>
            </a:r>
          </a:p>
          <a:p>
            <a:pPr>
              <a:lnSpc>
                <a:spcPct val="150000"/>
              </a:lnSpc>
              <a:buFont typeface="Arial" panose="020B0604020202020204" pitchFamily="34" charset="0"/>
              <a:buChar char="•"/>
            </a:pPr>
            <a:r>
              <a:rPr lang="en-GB" altLang="en-US" sz="2400" dirty="0">
                <a:solidFill>
                  <a:schemeClr val="bg2"/>
                </a:solidFill>
              </a:rPr>
              <a:t>UN Convention Rights of the child</a:t>
            </a:r>
          </a:p>
          <a:p>
            <a:pPr>
              <a:lnSpc>
                <a:spcPct val="150000"/>
              </a:lnSpc>
              <a:buFont typeface="Arial" panose="020B0604020202020204" pitchFamily="34" charset="0"/>
              <a:buChar char="•"/>
            </a:pPr>
            <a:r>
              <a:rPr lang="en-GB" altLang="en-US" sz="2400" dirty="0">
                <a:solidFill>
                  <a:schemeClr val="bg2"/>
                </a:solidFill>
              </a:rPr>
              <a:t>Human Rights Act</a:t>
            </a:r>
          </a:p>
          <a:p>
            <a:pPr>
              <a:lnSpc>
                <a:spcPct val="150000"/>
              </a:lnSpc>
              <a:buFont typeface="Arial" panose="020B0604020202020204" pitchFamily="34" charset="0"/>
              <a:buChar char="•"/>
            </a:pPr>
            <a:r>
              <a:rPr lang="en-GB" altLang="en-US" sz="2400" dirty="0">
                <a:solidFill>
                  <a:schemeClr val="bg2"/>
                </a:solidFill>
              </a:rPr>
              <a:t>Working Together to Safeguard</a:t>
            </a:r>
          </a:p>
          <a:p>
            <a:pPr>
              <a:lnSpc>
                <a:spcPct val="150000"/>
              </a:lnSpc>
              <a:buFont typeface="Arial" panose="020B0604020202020204" pitchFamily="34" charset="0"/>
              <a:buChar char="•"/>
            </a:pPr>
            <a:r>
              <a:rPr lang="en-GB" altLang="en-US" sz="2400" dirty="0">
                <a:solidFill>
                  <a:schemeClr val="bg2"/>
                </a:solidFill>
              </a:rPr>
              <a:t>Sexual Offences Act 2003</a:t>
            </a:r>
          </a:p>
        </p:txBody>
      </p:sp>
    </p:spTree>
    <p:extLst>
      <p:ext uri="{BB962C8B-B14F-4D97-AF65-F5344CB8AC3E}">
        <p14:creationId xmlns:p14="http://schemas.microsoft.com/office/powerpoint/2010/main" val="25142631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algn="ctr" eaLnBrk="1" hangingPunct="1"/>
            <a:r>
              <a:rPr lang="en-GB" altLang="en-US" dirty="0">
                <a:solidFill>
                  <a:schemeClr val="bg2"/>
                </a:solidFill>
              </a:rPr>
              <a:t>CHILDREN?</a:t>
            </a:r>
          </a:p>
        </p:txBody>
      </p:sp>
      <p:sp>
        <p:nvSpPr>
          <p:cNvPr id="96259" name="Rectangle 3"/>
          <p:cNvSpPr>
            <a:spLocks noGrp="1" noChangeArrowheads="1"/>
          </p:cNvSpPr>
          <p:nvPr>
            <p:ph sz="half" idx="1"/>
          </p:nvPr>
        </p:nvSpPr>
        <p:spPr>
          <a:xfrm>
            <a:off x="539552" y="1669450"/>
            <a:ext cx="4038600" cy="3672408"/>
          </a:xfrm>
        </p:spPr>
        <p:txBody>
          <a:bodyPr/>
          <a:lstStyle/>
          <a:p>
            <a:pPr marL="636587" lvl="1" indent="-457200" eaLnBrk="1" hangingPunct="1">
              <a:lnSpc>
                <a:spcPct val="90000"/>
              </a:lnSpc>
              <a:buClr>
                <a:schemeClr val="bg2"/>
              </a:buClr>
              <a:buFont typeface="Arial" panose="020B0604020202020204" pitchFamily="34" charset="0"/>
              <a:buChar char="•"/>
            </a:pPr>
            <a:r>
              <a:rPr lang="en-GB" altLang="en-US" dirty="0">
                <a:solidFill>
                  <a:schemeClr val="bg2"/>
                </a:solidFill>
              </a:rPr>
              <a:t>A Child is anyone who has not yet reached their 18</a:t>
            </a:r>
            <a:r>
              <a:rPr lang="en-GB" altLang="en-US" baseline="30000" dirty="0">
                <a:solidFill>
                  <a:schemeClr val="bg2"/>
                </a:solidFill>
              </a:rPr>
              <a:t>th</a:t>
            </a:r>
            <a:r>
              <a:rPr lang="en-GB" altLang="en-US" dirty="0">
                <a:solidFill>
                  <a:schemeClr val="bg2"/>
                </a:solidFill>
              </a:rPr>
              <a:t> birthday and are entitled to service and protection under the Children Act 1989</a:t>
            </a:r>
          </a:p>
          <a:p>
            <a:pPr marL="636587" lvl="1" indent="-457200" eaLnBrk="1" hangingPunct="1">
              <a:lnSpc>
                <a:spcPct val="90000"/>
              </a:lnSpc>
              <a:buClr>
                <a:schemeClr val="bg2"/>
              </a:buClr>
              <a:buFont typeface="Arial" panose="020B0604020202020204" pitchFamily="34" charset="0"/>
              <a:buChar char="•"/>
            </a:pPr>
            <a:endParaRPr lang="en-GB" altLang="en-US" sz="1000" dirty="0">
              <a:solidFill>
                <a:schemeClr val="bg2"/>
              </a:solidFill>
            </a:endParaRPr>
          </a:p>
          <a:p>
            <a:pPr marL="636587" lvl="1" indent="-457200" eaLnBrk="1" hangingPunct="1">
              <a:lnSpc>
                <a:spcPct val="90000"/>
              </a:lnSpc>
              <a:buClr>
                <a:schemeClr val="bg2"/>
              </a:buClr>
              <a:buFont typeface="Arial" panose="020B0604020202020204" pitchFamily="34" charset="0"/>
              <a:buChar char="•"/>
            </a:pPr>
            <a:r>
              <a:rPr lang="en-GB" altLang="en-US" dirty="0">
                <a:solidFill>
                  <a:schemeClr val="bg2"/>
                </a:solidFill>
              </a:rPr>
              <a:t>According to the Social Services and Well-being (Wales) Act 2014: </a:t>
            </a:r>
          </a:p>
          <a:p>
            <a:pPr marL="65087" indent="0">
              <a:lnSpc>
                <a:spcPct val="90000"/>
              </a:lnSpc>
              <a:buNone/>
            </a:pPr>
            <a:r>
              <a:rPr lang="en-GB" sz="2400" dirty="0">
                <a:solidFill>
                  <a:schemeClr val="bg2"/>
                </a:solidFill>
              </a:rPr>
              <a:t>a child at risk” is a child who—</a:t>
            </a:r>
          </a:p>
          <a:p>
            <a:pPr marL="400050" lvl="1" indent="0">
              <a:buNone/>
            </a:pPr>
            <a:r>
              <a:rPr lang="en-GB" sz="1600" dirty="0">
                <a:solidFill>
                  <a:schemeClr val="bg2"/>
                </a:solidFill>
              </a:rPr>
              <a:t>(a) is experiencing or is at risk of abuse, neglect or other kinds of harm, and</a:t>
            </a:r>
          </a:p>
          <a:p>
            <a:pPr marL="400050" lvl="1" indent="0">
              <a:buNone/>
            </a:pPr>
            <a:r>
              <a:rPr lang="en-GB" sz="1600" dirty="0">
                <a:solidFill>
                  <a:schemeClr val="bg2"/>
                </a:solidFill>
              </a:rPr>
              <a:t>(b) has needs for care and support (whether or not the authority is meeting any of those needs).</a:t>
            </a:r>
          </a:p>
          <a:p>
            <a:pPr marL="636587" lvl="1" indent="-457200" eaLnBrk="1" hangingPunct="1">
              <a:lnSpc>
                <a:spcPct val="90000"/>
              </a:lnSpc>
              <a:buClr>
                <a:schemeClr val="bg2"/>
              </a:buClr>
              <a:buFont typeface="Arial" panose="020B0604020202020204" pitchFamily="34" charset="0"/>
              <a:buChar char="•"/>
            </a:pPr>
            <a:endParaRPr lang="en-GB" altLang="en-US" dirty="0">
              <a:solidFill>
                <a:schemeClr val="bg2"/>
              </a:solidFill>
            </a:endParaRPr>
          </a:p>
          <a:p>
            <a:pPr marL="179387" lvl="1" indent="0" eaLnBrk="1" hangingPunct="1">
              <a:lnSpc>
                <a:spcPct val="90000"/>
              </a:lnSpc>
              <a:buClr>
                <a:schemeClr val="bg2"/>
              </a:buClr>
              <a:buNone/>
            </a:pPr>
            <a:endParaRPr lang="en-GB" altLang="en-US" dirty="0">
              <a:solidFill>
                <a:schemeClr val="bg2"/>
              </a:solidFill>
            </a:endParaRPr>
          </a:p>
        </p:txBody>
      </p:sp>
      <p:pic>
        <p:nvPicPr>
          <p:cNvPr id="205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60032" y="1772816"/>
            <a:ext cx="4038600" cy="2643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203848" y="5157192"/>
            <a:ext cx="4464496" cy="369332"/>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11386503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itle 1"/>
          <p:cNvSpPr>
            <a:spLocks noGrp="1"/>
          </p:cNvSpPr>
          <p:nvPr>
            <p:ph type="title"/>
          </p:nvPr>
        </p:nvSpPr>
        <p:spPr>
          <a:xfrm>
            <a:off x="250825" y="333374"/>
            <a:ext cx="6985471" cy="1367433"/>
          </a:xfrm>
        </p:spPr>
        <p:txBody>
          <a:bodyPr/>
          <a:lstStyle/>
          <a:p>
            <a:pPr algn="ctr"/>
            <a:r>
              <a:rPr lang="en-GB" altLang="en-US" dirty="0">
                <a:solidFill>
                  <a:schemeClr val="bg2"/>
                </a:solidFill>
                <a:cs typeface="Arial" charset="0"/>
              </a:rPr>
              <a:t>MODERN SLAVERY ACT 2015</a:t>
            </a:r>
          </a:p>
        </p:txBody>
      </p:sp>
      <p:sp>
        <p:nvSpPr>
          <p:cNvPr id="206851" name="Content Placeholder 2"/>
          <p:cNvSpPr>
            <a:spLocks noGrp="1"/>
          </p:cNvSpPr>
          <p:nvPr>
            <p:ph idx="1"/>
          </p:nvPr>
        </p:nvSpPr>
        <p:spPr/>
        <p:txBody>
          <a:bodyPr/>
          <a:lstStyle/>
          <a:p>
            <a:pPr>
              <a:buFont typeface="Arial" panose="020B0604020202020204" pitchFamily="34" charset="0"/>
              <a:buChar char="•"/>
            </a:pPr>
            <a:r>
              <a:rPr lang="en-GB" altLang="en-US" dirty="0">
                <a:solidFill>
                  <a:schemeClr val="bg2"/>
                </a:solidFill>
                <a:cs typeface="Arial" charset="0"/>
              </a:rPr>
              <a:t>Introduces offences – England and Wales 31 July</a:t>
            </a:r>
          </a:p>
          <a:p>
            <a:pPr>
              <a:buFont typeface="Arial" panose="020B0604020202020204" pitchFamily="34" charset="0"/>
              <a:buChar char="•"/>
            </a:pPr>
            <a:r>
              <a:rPr lang="en-GB" altLang="en-US" dirty="0">
                <a:solidFill>
                  <a:schemeClr val="bg2"/>
                </a:solidFill>
                <a:cs typeface="Arial" charset="0"/>
              </a:rPr>
              <a:t>Penalties</a:t>
            </a:r>
          </a:p>
          <a:p>
            <a:pPr>
              <a:buFont typeface="Arial" panose="020B0604020202020204" pitchFamily="34" charset="0"/>
              <a:buChar char="•"/>
            </a:pPr>
            <a:r>
              <a:rPr lang="en-GB" altLang="en-US" dirty="0">
                <a:solidFill>
                  <a:schemeClr val="bg2"/>
                </a:solidFill>
                <a:cs typeface="Arial" charset="0"/>
              </a:rPr>
              <a:t>Prevention and Risk Orders</a:t>
            </a:r>
          </a:p>
          <a:p>
            <a:pPr>
              <a:buFont typeface="Arial" panose="020B0604020202020204" pitchFamily="34" charset="0"/>
              <a:buChar char="•"/>
            </a:pPr>
            <a:r>
              <a:rPr lang="en-GB" altLang="en-US" dirty="0">
                <a:solidFill>
                  <a:schemeClr val="bg2"/>
                </a:solidFill>
                <a:cs typeface="Arial" charset="0"/>
              </a:rPr>
              <a:t>Independent Anti-Slavery Commissioner</a:t>
            </a:r>
          </a:p>
          <a:p>
            <a:pPr>
              <a:buFont typeface="Arial" panose="020B0604020202020204" pitchFamily="34" charset="0"/>
              <a:buChar char="•"/>
            </a:pPr>
            <a:r>
              <a:rPr lang="en-GB" altLang="en-US" dirty="0">
                <a:solidFill>
                  <a:schemeClr val="bg2"/>
                </a:solidFill>
                <a:cs typeface="Arial" charset="0"/>
              </a:rPr>
              <a:t>Protection of Victims</a:t>
            </a:r>
          </a:p>
          <a:p>
            <a:pPr>
              <a:buFont typeface="Arial" panose="020B0604020202020204" pitchFamily="34" charset="0"/>
              <a:buChar char="•"/>
            </a:pPr>
            <a:r>
              <a:rPr lang="en-GB" altLang="en-US" dirty="0">
                <a:solidFill>
                  <a:schemeClr val="bg2"/>
                </a:solidFill>
                <a:cs typeface="Arial" charset="0"/>
              </a:rPr>
              <a:t>Transparency in the Supply Chain October 2015</a:t>
            </a:r>
          </a:p>
          <a:p>
            <a:endParaRPr lang="en-GB" altLang="en-US" dirty="0">
              <a:cs typeface="Arial" charset="0"/>
            </a:endParaRPr>
          </a:p>
        </p:txBody>
      </p:sp>
    </p:spTree>
    <p:extLst>
      <p:ext uri="{BB962C8B-B14F-4D97-AF65-F5344CB8AC3E}">
        <p14:creationId xmlns:p14="http://schemas.microsoft.com/office/powerpoint/2010/main" val="2985424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2"/>
                </a:solidFill>
              </a:rPr>
              <a:t>I am a Victim !!!!</a:t>
            </a:r>
          </a:p>
        </p:txBody>
      </p:sp>
      <p:pic>
        <p:nvPicPr>
          <p:cNvPr id="1028" name="Picture 4" descr="C:\Users\400137\AppData\Local\Microsoft\Windows\Temporary Internet Files\Content.IE5\F7S89ATT\Crime_Time[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1560" y="1772816"/>
            <a:ext cx="7992888" cy="4610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1683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2"/>
                </a:solidFill>
              </a:rPr>
              <a:t>Section 45 Modern Slavery Act 2015</a:t>
            </a:r>
          </a:p>
        </p:txBody>
      </p:sp>
      <p:sp>
        <p:nvSpPr>
          <p:cNvPr id="3" name="Content Placeholder 2"/>
          <p:cNvSpPr>
            <a:spLocks noGrp="1"/>
          </p:cNvSpPr>
          <p:nvPr>
            <p:ph idx="1"/>
          </p:nvPr>
        </p:nvSpPr>
        <p:spPr/>
        <p:txBody>
          <a:bodyPr/>
          <a:lstStyle/>
          <a:p>
            <a:pPr marL="0" indent="0">
              <a:buNone/>
            </a:pPr>
            <a:r>
              <a:rPr lang="en-GB" sz="1800" b="1" dirty="0">
                <a:solidFill>
                  <a:schemeClr val="bg2"/>
                </a:solidFill>
              </a:rPr>
              <a:t>45 Defence for slavery or trafficking victims who commit an offence</a:t>
            </a:r>
          </a:p>
          <a:p>
            <a:pPr marL="0" indent="0">
              <a:buNone/>
            </a:pPr>
            <a:endParaRPr lang="en-GB" sz="1800" dirty="0">
              <a:solidFill>
                <a:schemeClr val="bg2"/>
              </a:solidFill>
            </a:endParaRPr>
          </a:p>
          <a:p>
            <a:pPr marL="0" indent="0">
              <a:buNone/>
            </a:pPr>
            <a:r>
              <a:rPr lang="en-GB" sz="1800" dirty="0">
                <a:solidFill>
                  <a:schemeClr val="bg2"/>
                </a:solidFill>
              </a:rPr>
              <a:t>(1)A person is not guilty of an offence if—</a:t>
            </a:r>
          </a:p>
          <a:p>
            <a:pPr marL="0" indent="0">
              <a:buNone/>
            </a:pPr>
            <a:endParaRPr lang="en-GB" sz="1800" dirty="0">
              <a:solidFill>
                <a:schemeClr val="bg2"/>
              </a:solidFill>
            </a:endParaRPr>
          </a:p>
          <a:p>
            <a:pPr marL="0" indent="0">
              <a:buNone/>
            </a:pPr>
            <a:r>
              <a:rPr lang="en-GB" sz="1800" dirty="0">
                <a:solidFill>
                  <a:schemeClr val="bg2"/>
                </a:solidFill>
              </a:rPr>
              <a:t>(a)the person is aged 18 or over when the person does the act which constitutes the offence,</a:t>
            </a:r>
          </a:p>
          <a:p>
            <a:pPr marL="0" indent="0">
              <a:buNone/>
            </a:pPr>
            <a:endParaRPr lang="en-GB" sz="1800" dirty="0">
              <a:solidFill>
                <a:schemeClr val="bg2"/>
              </a:solidFill>
            </a:endParaRPr>
          </a:p>
          <a:p>
            <a:pPr marL="0" indent="0">
              <a:buNone/>
            </a:pPr>
            <a:r>
              <a:rPr lang="en-GB" sz="1800" dirty="0">
                <a:solidFill>
                  <a:schemeClr val="bg2"/>
                </a:solidFill>
              </a:rPr>
              <a:t>(b)the person does that act because the person is compelled to do it,</a:t>
            </a:r>
          </a:p>
          <a:p>
            <a:pPr marL="0" indent="0">
              <a:buNone/>
            </a:pPr>
            <a:endParaRPr lang="en-GB" sz="1800" dirty="0">
              <a:solidFill>
                <a:schemeClr val="bg2"/>
              </a:solidFill>
            </a:endParaRPr>
          </a:p>
          <a:p>
            <a:pPr marL="0" indent="0">
              <a:buNone/>
            </a:pPr>
            <a:r>
              <a:rPr lang="en-GB" sz="1800" dirty="0">
                <a:solidFill>
                  <a:schemeClr val="bg2"/>
                </a:solidFill>
              </a:rPr>
              <a:t>(c)the compulsion is attributable to slavery or to relevant exploitation, and</a:t>
            </a:r>
          </a:p>
          <a:p>
            <a:pPr marL="0" indent="0">
              <a:buNone/>
            </a:pPr>
            <a:endParaRPr lang="en-GB" sz="1800" dirty="0">
              <a:solidFill>
                <a:schemeClr val="bg2"/>
              </a:solidFill>
            </a:endParaRPr>
          </a:p>
          <a:p>
            <a:pPr marL="0" indent="0">
              <a:buNone/>
            </a:pPr>
            <a:r>
              <a:rPr lang="en-GB" sz="1800" dirty="0">
                <a:solidFill>
                  <a:schemeClr val="bg2"/>
                </a:solidFill>
              </a:rPr>
              <a:t>(d)a reasonable person in the same situation as the person and having the person’s relevant characteristics would have no realistic alternative to doing that act.</a:t>
            </a:r>
          </a:p>
          <a:p>
            <a:endParaRPr lang="en-GB" sz="1800" dirty="0"/>
          </a:p>
        </p:txBody>
      </p:sp>
    </p:spTree>
    <p:extLst>
      <p:ext uri="{BB962C8B-B14F-4D97-AF65-F5344CB8AC3E}">
        <p14:creationId xmlns:p14="http://schemas.microsoft.com/office/powerpoint/2010/main" val="5987250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2"/>
                </a:solidFill>
              </a:rPr>
              <a:t>Section 45 cont</a:t>
            </a:r>
            <a:r>
              <a:rPr lang="en-GB" dirty="0"/>
              <a:t>.</a:t>
            </a:r>
          </a:p>
        </p:txBody>
      </p:sp>
      <p:sp>
        <p:nvSpPr>
          <p:cNvPr id="3" name="Content Placeholder 2"/>
          <p:cNvSpPr>
            <a:spLocks noGrp="1"/>
          </p:cNvSpPr>
          <p:nvPr>
            <p:ph idx="1"/>
          </p:nvPr>
        </p:nvSpPr>
        <p:spPr>
          <a:xfrm>
            <a:off x="467544" y="1700808"/>
            <a:ext cx="8229600" cy="3886200"/>
          </a:xfrm>
        </p:spPr>
        <p:txBody>
          <a:bodyPr/>
          <a:lstStyle/>
          <a:p>
            <a:pPr marL="0" indent="0">
              <a:buNone/>
            </a:pPr>
            <a:r>
              <a:rPr lang="en-GB" sz="2400" dirty="0">
                <a:solidFill>
                  <a:schemeClr val="bg2"/>
                </a:solidFill>
              </a:rPr>
              <a:t>(4)A person is not guilty of an offence if—</a:t>
            </a:r>
          </a:p>
          <a:p>
            <a:pPr marL="0" indent="0">
              <a:buNone/>
            </a:pPr>
            <a:endParaRPr lang="en-GB" sz="2400" dirty="0">
              <a:solidFill>
                <a:schemeClr val="bg2"/>
              </a:solidFill>
            </a:endParaRPr>
          </a:p>
          <a:p>
            <a:pPr marL="0" indent="0">
              <a:buNone/>
            </a:pPr>
            <a:r>
              <a:rPr lang="en-GB" sz="2400" dirty="0">
                <a:solidFill>
                  <a:schemeClr val="bg2"/>
                </a:solidFill>
              </a:rPr>
              <a:t>(a)the person is under the age of 18 when the person does the act which constitutes the offence,</a:t>
            </a:r>
          </a:p>
          <a:p>
            <a:pPr marL="0" indent="0">
              <a:buNone/>
            </a:pPr>
            <a:endParaRPr lang="en-GB" sz="2400" dirty="0">
              <a:solidFill>
                <a:schemeClr val="bg2"/>
              </a:solidFill>
            </a:endParaRPr>
          </a:p>
          <a:p>
            <a:pPr marL="0" indent="0">
              <a:buNone/>
            </a:pPr>
            <a:r>
              <a:rPr lang="en-GB" sz="2400" dirty="0">
                <a:solidFill>
                  <a:schemeClr val="bg2"/>
                </a:solidFill>
              </a:rPr>
              <a:t>(b)the person does that act as a direct consequence of the person being, or having been, a victim of slavery or a victim of relevant exploitation, and</a:t>
            </a:r>
          </a:p>
          <a:p>
            <a:pPr marL="0" indent="0">
              <a:buNone/>
            </a:pPr>
            <a:endParaRPr lang="en-GB" sz="2400" dirty="0">
              <a:solidFill>
                <a:schemeClr val="bg2"/>
              </a:solidFill>
            </a:endParaRPr>
          </a:p>
          <a:p>
            <a:pPr marL="0" indent="0">
              <a:buNone/>
            </a:pPr>
            <a:r>
              <a:rPr lang="en-GB" sz="2400" dirty="0">
                <a:solidFill>
                  <a:schemeClr val="bg2"/>
                </a:solidFill>
              </a:rPr>
              <a:t>(c)a reasonable person in the same situation as the person and having the person’s relevant characteristics would do that act.</a:t>
            </a:r>
          </a:p>
          <a:p>
            <a:endParaRPr lang="en-GB" sz="2400" dirty="0"/>
          </a:p>
        </p:txBody>
      </p:sp>
    </p:spTree>
    <p:extLst>
      <p:ext uri="{BB962C8B-B14F-4D97-AF65-F5344CB8AC3E}">
        <p14:creationId xmlns:p14="http://schemas.microsoft.com/office/powerpoint/2010/main" val="32171273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88" y="457200"/>
            <a:ext cx="6823075" cy="739552"/>
          </a:xfrm>
        </p:spPr>
        <p:txBody>
          <a:bodyPr/>
          <a:lstStyle/>
          <a:p>
            <a:pPr algn="ctr"/>
            <a:r>
              <a:rPr lang="en-GB" dirty="0">
                <a:solidFill>
                  <a:schemeClr val="bg2"/>
                </a:solidFill>
              </a:rPr>
              <a:t>PROCEEDS OF CRIME</a:t>
            </a:r>
          </a:p>
        </p:txBody>
      </p:sp>
      <p:sp>
        <p:nvSpPr>
          <p:cNvPr id="3" name="Content Placeholder 2"/>
          <p:cNvSpPr>
            <a:spLocks noGrp="1"/>
          </p:cNvSpPr>
          <p:nvPr>
            <p:ph idx="1"/>
          </p:nvPr>
        </p:nvSpPr>
        <p:spPr>
          <a:xfrm>
            <a:off x="683568" y="1340768"/>
            <a:ext cx="8280920" cy="5184576"/>
          </a:xfrm>
        </p:spPr>
        <p:txBody>
          <a:bodyPr/>
          <a:lstStyle/>
          <a:p>
            <a:pPr>
              <a:lnSpc>
                <a:spcPct val="150000"/>
              </a:lnSpc>
              <a:buFont typeface="Arial" panose="020B0604020202020204" pitchFamily="34" charset="0"/>
              <a:buChar char="•"/>
            </a:pPr>
            <a:r>
              <a:rPr lang="en-GB" sz="2800" dirty="0">
                <a:solidFill>
                  <a:schemeClr val="bg2"/>
                </a:solidFill>
              </a:rPr>
              <a:t>Classed as lifestyle offences</a:t>
            </a:r>
          </a:p>
          <a:p>
            <a:pPr>
              <a:lnSpc>
                <a:spcPct val="150000"/>
              </a:lnSpc>
              <a:buFont typeface="Arial" panose="020B0604020202020204" pitchFamily="34" charset="0"/>
              <a:buChar char="•"/>
            </a:pPr>
            <a:r>
              <a:rPr lang="en-GB" sz="2800" dirty="0">
                <a:solidFill>
                  <a:schemeClr val="bg2"/>
                </a:solidFill>
              </a:rPr>
              <a:t>Powers under the Proceeds of Crime Act 2002</a:t>
            </a:r>
          </a:p>
          <a:p>
            <a:pPr>
              <a:lnSpc>
                <a:spcPct val="150000"/>
              </a:lnSpc>
              <a:buFont typeface="Arial" panose="020B0604020202020204" pitchFamily="34" charset="0"/>
              <a:buChar char="•"/>
            </a:pPr>
            <a:r>
              <a:rPr lang="en-GB" sz="2800" dirty="0">
                <a:solidFill>
                  <a:schemeClr val="bg2"/>
                </a:solidFill>
              </a:rPr>
              <a:t>Also consider money laundering</a:t>
            </a:r>
          </a:p>
          <a:p>
            <a:pPr>
              <a:lnSpc>
                <a:spcPct val="150000"/>
              </a:lnSpc>
              <a:buFont typeface="Arial" panose="020B0604020202020204" pitchFamily="34" charset="0"/>
              <a:buChar char="•"/>
            </a:pPr>
            <a:r>
              <a:rPr lang="en-GB" sz="2800" dirty="0">
                <a:solidFill>
                  <a:schemeClr val="bg2"/>
                </a:solidFill>
              </a:rPr>
              <a:t>Financial Investigator appointed</a:t>
            </a:r>
          </a:p>
          <a:p>
            <a:pPr>
              <a:lnSpc>
                <a:spcPct val="150000"/>
              </a:lnSpc>
              <a:buFont typeface="Arial" panose="020B0604020202020204" pitchFamily="34" charset="0"/>
              <a:buChar char="•"/>
            </a:pPr>
            <a:r>
              <a:rPr lang="en-GB" sz="2800" dirty="0">
                <a:solidFill>
                  <a:schemeClr val="bg2"/>
                </a:solidFill>
              </a:rPr>
              <a:t>All assets from previous 6 years available</a:t>
            </a:r>
          </a:p>
          <a:p>
            <a:pPr>
              <a:lnSpc>
                <a:spcPct val="150000"/>
              </a:lnSpc>
              <a:buFont typeface="Arial" panose="020B0604020202020204" pitchFamily="34" charset="0"/>
              <a:buChar char="•"/>
            </a:pPr>
            <a:r>
              <a:rPr lang="en-GB" sz="2800" dirty="0">
                <a:solidFill>
                  <a:schemeClr val="bg2"/>
                </a:solidFill>
              </a:rPr>
              <a:t>Referral to HMRC</a:t>
            </a:r>
          </a:p>
          <a:p>
            <a:pPr>
              <a:lnSpc>
                <a:spcPct val="150000"/>
              </a:lnSpc>
              <a:buFont typeface="Arial" panose="020B0604020202020204" pitchFamily="34" charset="0"/>
              <a:buChar char="•"/>
            </a:pPr>
            <a:r>
              <a:rPr lang="en-GB" sz="2800" dirty="0">
                <a:solidFill>
                  <a:schemeClr val="bg2"/>
                </a:solidFill>
              </a:rPr>
              <a:t>Carefully consider acceptance of pleas</a:t>
            </a:r>
          </a:p>
        </p:txBody>
      </p:sp>
    </p:spTree>
    <p:extLst>
      <p:ext uri="{BB962C8B-B14F-4D97-AF65-F5344CB8AC3E}">
        <p14:creationId xmlns:p14="http://schemas.microsoft.com/office/powerpoint/2010/main" val="6823986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611561" y="404664"/>
            <a:ext cx="6624735" cy="1152128"/>
          </a:xfrm>
        </p:spPr>
        <p:txBody>
          <a:bodyPr/>
          <a:lstStyle/>
          <a:p>
            <a:pPr algn="ctr" eaLnBrk="1" hangingPunct="1"/>
            <a:r>
              <a:rPr lang="en-GB" altLang="en-US" dirty="0">
                <a:solidFill>
                  <a:schemeClr val="bg2"/>
                </a:solidFill>
              </a:rPr>
              <a:t>BARNARDO’S CYMRU SERAF</a:t>
            </a:r>
            <a:endParaRPr lang="en-US" altLang="en-US" dirty="0">
              <a:solidFill>
                <a:schemeClr val="bg2"/>
              </a:solidFill>
            </a:endParaRPr>
          </a:p>
        </p:txBody>
      </p:sp>
      <p:sp>
        <p:nvSpPr>
          <p:cNvPr id="101379" name="Rectangle 3"/>
          <p:cNvSpPr>
            <a:spLocks noGrp="1" noChangeArrowheads="1"/>
          </p:cNvSpPr>
          <p:nvPr>
            <p:ph idx="1"/>
          </p:nvPr>
        </p:nvSpPr>
        <p:spPr>
          <a:xfrm>
            <a:off x="611560" y="1844824"/>
            <a:ext cx="8280919" cy="4608512"/>
          </a:xfrm>
        </p:spPr>
        <p:txBody>
          <a:bodyPr/>
          <a:lstStyle/>
          <a:p>
            <a:pPr eaLnBrk="1" hangingPunct="1">
              <a:lnSpc>
                <a:spcPct val="90000"/>
              </a:lnSpc>
              <a:buFont typeface="Arial" panose="020B0604020202020204" pitchFamily="34" charset="0"/>
              <a:buChar char="•"/>
            </a:pPr>
            <a:r>
              <a:rPr lang="en-GB" altLang="en-US" sz="2800" dirty="0">
                <a:solidFill>
                  <a:schemeClr val="bg2"/>
                </a:solidFill>
              </a:rPr>
              <a:t>1:1 support for young people trafficked for sexual purposes</a:t>
            </a:r>
          </a:p>
          <a:p>
            <a:pPr marL="457200" lvl="1" indent="-457200" eaLnBrk="1" hangingPunct="1">
              <a:lnSpc>
                <a:spcPct val="150000"/>
              </a:lnSpc>
              <a:buClr>
                <a:schemeClr val="bg2"/>
              </a:buClr>
              <a:buFont typeface="Arial" panose="020B0604020202020204" pitchFamily="34" charset="0"/>
              <a:buChar char="•"/>
            </a:pPr>
            <a:r>
              <a:rPr lang="en-GB" altLang="en-US" dirty="0">
                <a:solidFill>
                  <a:schemeClr val="bg2"/>
                </a:solidFill>
              </a:rPr>
              <a:t>Access to counselling service</a:t>
            </a:r>
          </a:p>
          <a:p>
            <a:pPr marL="457200" lvl="1" indent="-457200" eaLnBrk="1" hangingPunct="1">
              <a:lnSpc>
                <a:spcPct val="150000"/>
              </a:lnSpc>
              <a:buClr>
                <a:schemeClr val="bg2"/>
              </a:buClr>
              <a:buFont typeface="Arial" panose="020B0604020202020204" pitchFamily="34" charset="0"/>
              <a:buChar char="•"/>
            </a:pPr>
            <a:r>
              <a:rPr lang="en-GB" altLang="en-US" dirty="0">
                <a:solidFill>
                  <a:schemeClr val="bg2"/>
                </a:solidFill>
              </a:rPr>
              <a:t>Access to Barnardo’s interpretive services</a:t>
            </a:r>
          </a:p>
          <a:p>
            <a:pPr marL="457200" lvl="1" indent="-457200" eaLnBrk="1" hangingPunct="1">
              <a:buClr>
                <a:schemeClr val="bg2"/>
              </a:buClr>
              <a:buFont typeface="Arial" panose="020B0604020202020204" pitchFamily="34" charset="0"/>
              <a:buChar char="•"/>
            </a:pPr>
            <a:r>
              <a:rPr lang="en-GB" altLang="en-US" dirty="0">
                <a:solidFill>
                  <a:schemeClr val="bg2"/>
                </a:solidFill>
              </a:rPr>
              <a:t>Consultation, support and advice: with completion of trafficking risk matrix &amp; attendance at strategy meetings</a:t>
            </a:r>
          </a:p>
          <a:p>
            <a:pPr marL="457200" lvl="1" indent="-457200" eaLnBrk="1" hangingPunct="1">
              <a:lnSpc>
                <a:spcPct val="150000"/>
              </a:lnSpc>
              <a:buClr>
                <a:schemeClr val="bg2"/>
              </a:buClr>
              <a:buFont typeface="Arial" panose="020B0604020202020204" pitchFamily="34" charset="0"/>
              <a:buChar char="•"/>
            </a:pPr>
            <a:r>
              <a:rPr lang="en-GB" altLang="en-US" dirty="0">
                <a:solidFill>
                  <a:schemeClr val="bg2"/>
                </a:solidFill>
              </a:rPr>
              <a:t>Signposting</a:t>
            </a:r>
            <a:endParaRPr lang="en-US" altLang="en-US" dirty="0">
              <a:solidFill>
                <a:schemeClr val="bg2"/>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04813"/>
            <a:ext cx="6923088" cy="720725"/>
          </a:xfrm>
          <a:ln>
            <a:miter lim="800000"/>
            <a:headEnd/>
            <a:tailEnd/>
          </a:ln>
        </p:spPr>
        <p:txBody>
          <a:bodyPr lIns="45720" tIns="0" rIns="45720" bIns="0" anchor="b">
            <a:normAutofit/>
          </a:bodyPr>
          <a:lstStyle/>
          <a:p>
            <a:pPr algn="ctr" eaLnBrk="1" hangingPunct="1">
              <a:defRPr/>
            </a:pPr>
            <a:r>
              <a:rPr lang="en-GB" altLang="en-US" dirty="0">
                <a:solidFill>
                  <a:schemeClr val="bg2"/>
                </a:solidFill>
              </a:rPr>
              <a:t>PRIVATE FOSTERING</a:t>
            </a:r>
            <a:endParaRPr lang="en-GB" kern="1200" cap="all" dirty="0">
              <a:ln w="500">
                <a:solidFill>
                  <a:schemeClr val="tx2">
                    <a:shade val="20000"/>
                    <a:satMod val="120000"/>
                  </a:schemeClr>
                </a:solidFill>
              </a:ln>
              <a:solidFill>
                <a:schemeClr val="bg2"/>
              </a:solidFill>
              <a:latin typeface="+mn-lt"/>
            </a:endParaRPr>
          </a:p>
        </p:txBody>
      </p:sp>
      <p:sp>
        <p:nvSpPr>
          <p:cNvPr id="94211" name="Content Placeholder 2"/>
          <p:cNvSpPr>
            <a:spLocks noGrp="1"/>
          </p:cNvSpPr>
          <p:nvPr>
            <p:ph idx="4294967295"/>
          </p:nvPr>
        </p:nvSpPr>
        <p:spPr>
          <a:xfrm>
            <a:off x="0" y="1341438"/>
            <a:ext cx="8642350" cy="5327650"/>
          </a:xfrm>
        </p:spPr>
        <p:txBody>
          <a:bodyPr/>
          <a:lstStyle/>
          <a:p>
            <a:pPr marL="0" indent="0" eaLnBrk="1" hangingPunct="1">
              <a:buFont typeface="Wingdings" pitchFamily="2" charset="2"/>
              <a:buNone/>
            </a:pPr>
            <a:r>
              <a:rPr lang="en-GB" altLang="en-US" sz="2400" dirty="0">
                <a:solidFill>
                  <a:schemeClr val="bg2"/>
                </a:solidFill>
              </a:rPr>
              <a:t>Is when a child under the age of 16 (18 if disabled) is cared for by someone who is not their parent or a close relative for 28 days or more.</a:t>
            </a:r>
          </a:p>
          <a:p>
            <a:pPr marL="0" indent="0" eaLnBrk="1" hangingPunct="1">
              <a:buFont typeface="Wingdings" pitchFamily="2" charset="2"/>
              <a:buNone/>
            </a:pPr>
            <a:endParaRPr lang="en-GB" altLang="en-US" sz="1000" dirty="0">
              <a:solidFill>
                <a:schemeClr val="bg2"/>
              </a:solidFill>
            </a:endParaRPr>
          </a:p>
          <a:p>
            <a:pPr marL="0" indent="0" eaLnBrk="1" hangingPunct="1">
              <a:buFont typeface="Wingdings" pitchFamily="2" charset="2"/>
              <a:buNone/>
            </a:pPr>
            <a:r>
              <a:rPr lang="en-GB" altLang="en-US" sz="2400" dirty="0">
                <a:solidFill>
                  <a:schemeClr val="bg2"/>
                </a:solidFill>
              </a:rPr>
              <a:t>Agencies (especially Schools) have highlighted indicators such as:</a:t>
            </a:r>
          </a:p>
          <a:p>
            <a:pPr eaLnBrk="1" hangingPunct="1">
              <a:buFont typeface="Arial" panose="020B0604020202020204" pitchFamily="34" charset="0"/>
              <a:buChar char="•"/>
            </a:pPr>
            <a:r>
              <a:rPr lang="en-GB" altLang="en-US" sz="2400" dirty="0">
                <a:solidFill>
                  <a:schemeClr val="bg2"/>
                </a:solidFill>
              </a:rPr>
              <a:t>Several children with same name or date of birth</a:t>
            </a:r>
          </a:p>
          <a:p>
            <a:pPr eaLnBrk="1" hangingPunct="1">
              <a:buFont typeface="Arial" panose="020B0604020202020204" pitchFamily="34" charset="0"/>
              <a:buChar char="•"/>
            </a:pPr>
            <a:r>
              <a:rPr lang="en-GB" altLang="en-US" sz="2400" dirty="0">
                <a:solidFill>
                  <a:schemeClr val="bg2"/>
                </a:solidFill>
              </a:rPr>
              <a:t>Children who speak different languages from “same” family</a:t>
            </a:r>
          </a:p>
          <a:p>
            <a:pPr eaLnBrk="1" hangingPunct="1">
              <a:buFont typeface="Arial" panose="020B0604020202020204" pitchFamily="34" charset="0"/>
              <a:buChar char="•"/>
            </a:pPr>
            <a:r>
              <a:rPr lang="en-GB" altLang="en-US" sz="2400" dirty="0">
                <a:solidFill>
                  <a:schemeClr val="bg2"/>
                </a:solidFill>
              </a:rPr>
              <a:t>“Parent” who doesn’t know child’s allergies or medical history</a:t>
            </a:r>
          </a:p>
          <a:p>
            <a:pPr eaLnBrk="1" hangingPunct="1">
              <a:buFont typeface="Arial" panose="020B0604020202020204" pitchFamily="34" charset="0"/>
              <a:buChar char="•"/>
            </a:pPr>
            <a:r>
              <a:rPr lang="en-GB" altLang="en-US" sz="2400" dirty="0">
                <a:solidFill>
                  <a:schemeClr val="bg2"/>
                </a:solidFill>
              </a:rPr>
              <a:t>“Parent” who doesn’t speak the same language as their child</a:t>
            </a:r>
          </a:p>
          <a:p>
            <a:pPr eaLnBrk="1" hangingPunct="1">
              <a:buFont typeface="Arial" panose="020B0604020202020204" pitchFamily="34" charset="0"/>
              <a:buChar char="•"/>
            </a:pPr>
            <a:r>
              <a:rPr lang="en-GB" altLang="en-US" sz="2400" dirty="0">
                <a:solidFill>
                  <a:schemeClr val="bg2"/>
                </a:solidFill>
              </a:rPr>
              <a:t>Different religions within a “family” unit</a:t>
            </a:r>
          </a:p>
          <a:p>
            <a:pPr marL="0" indent="0" eaLnBrk="1" hangingPunct="1">
              <a:buFont typeface="Wingdings" pitchFamily="2" charset="2"/>
              <a:buNone/>
            </a:pPr>
            <a:endParaRPr lang="en-GB" altLang="en-US" sz="2000" dirty="0">
              <a:solidFill>
                <a:schemeClr val="bg2"/>
              </a:solidFill>
            </a:endParaRPr>
          </a:p>
          <a:p>
            <a:pPr marL="0" indent="0" eaLnBrk="1" hangingPunct="1">
              <a:buFont typeface="Wingdings" pitchFamily="2" charset="2"/>
              <a:buNone/>
            </a:pPr>
            <a:endParaRPr lang="en-GB" altLang="en-US" sz="2000" dirty="0">
              <a:solidFill>
                <a:schemeClr val="bg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p:cNvSpPr>
          <p:nvPr>
            <p:ph type="title"/>
          </p:nvPr>
        </p:nvSpPr>
        <p:spPr>
          <a:xfrm>
            <a:off x="1259633" y="301625"/>
            <a:ext cx="5976663" cy="895127"/>
          </a:xfrm>
        </p:spPr>
        <p:txBody>
          <a:bodyPr>
            <a:normAutofit/>
          </a:bodyPr>
          <a:lstStyle/>
          <a:p>
            <a:pPr algn="ctr" eaLnBrk="1" hangingPunct="1">
              <a:defRPr/>
            </a:pPr>
            <a:r>
              <a:rPr lang="en-GB" dirty="0">
                <a:solidFill>
                  <a:schemeClr val="bg2"/>
                </a:solidFill>
                <a:cs typeface="Times New Roman" pitchFamily="18" charset="0"/>
              </a:rPr>
              <a:t>OBJECTIVES:</a:t>
            </a:r>
          </a:p>
        </p:txBody>
      </p:sp>
      <p:sp>
        <p:nvSpPr>
          <p:cNvPr id="20482" name="Rectangle 3"/>
          <p:cNvSpPr>
            <a:spLocks noGrp="1"/>
          </p:cNvSpPr>
          <p:nvPr>
            <p:ph idx="1"/>
          </p:nvPr>
        </p:nvSpPr>
        <p:spPr>
          <a:xfrm>
            <a:off x="467544" y="989028"/>
            <a:ext cx="8496944" cy="5904655"/>
          </a:xfrm>
        </p:spPr>
        <p:txBody>
          <a:bodyPr/>
          <a:lstStyle/>
          <a:p>
            <a:pPr marL="0" indent="0">
              <a:buNone/>
            </a:pPr>
            <a:r>
              <a:rPr lang="en-GB" sz="2400" dirty="0">
                <a:solidFill>
                  <a:schemeClr val="bg2"/>
                </a:solidFill>
              </a:rPr>
              <a:t>By the end of the course delegates will be able to:</a:t>
            </a:r>
          </a:p>
          <a:p>
            <a:pPr marL="0" indent="0">
              <a:buNone/>
            </a:pPr>
            <a:endParaRPr lang="en-GB" sz="2400" dirty="0">
              <a:solidFill>
                <a:schemeClr val="bg2"/>
              </a:solidFill>
            </a:endParaRPr>
          </a:p>
          <a:p>
            <a:pPr>
              <a:buFont typeface="Arial" panose="020B0604020202020204" pitchFamily="34" charset="0"/>
              <a:buChar char="•"/>
            </a:pPr>
            <a:r>
              <a:rPr lang="en-GB" sz="2400" dirty="0">
                <a:solidFill>
                  <a:schemeClr val="bg2"/>
                </a:solidFill>
              </a:rPr>
              <a:t>Describe modern slavery</a:t>
            </a:r>
          </a:p>
          <a:p>
            <a:pPr>
              <a:buFont typeface="Arial" panose="020B0604020202020204" pitchFamily="34" charset="0"/>
              <a:buChar char="•"/>
            </a:pPr>
            <a:r>
              <a:rPr lang="en-GB" sz="2400" dirty="0">
                <a:solidFill>
                  <a:schemeClr val="bg2"/>
                </a:solidFill>
              </a:rPr>
              <a:t>Explain legislation and policies in modern slavery</a:t>
            </a:r>
          </a:p>
          <a:p>
            <a:pPr>
              <a:buFont typeface="Arial" panose="020B0604020202020204" pitchFamily="34" charset="0"/>
              <a:buChar char="•"/>
            </a:pPr>
            <a:r>
              <a:rPr lang="en-GB" sz="2400" dirty="0">
                <a:solidFill>
                  <a:schemeClr val="bg2"/>
                </a:solidFill>
              </a:rPr>
              <a:t>Identify an exploited person</a:t>
            </a:r>
          </a:p>
          <a:p>
            <a:pPr>
              <a:buFont typeface="Arial" panose="020B0604020202020204" pitchFamily="34" charset="0"/>
              <a:buChar char="•"/>
            </a:pPr>
            <a:r>
              <a:rPr lang="en-GB" sz="2400" dirty="0">
                <a:solidFill>
                  <a:schemeClr val="bg2"/>
                </a:solidFill>
              </a:rPr>
              <a:t>Explain the role of local and national agencies in modern slavery</a:t>
            </a:r>
          </a:p>
          <a:p>
            <a:pPr>
              <a:buFont typeface="Arial" panose="020B0604020202020204" pitchFamily="34" charset="0"/>
              <a:buChar char="•"/>
            </a:pPr>
            <a:r>
              <a:rPr lang="en-GB" sz="2400" dirty="0">
                <a:solidFill>
                  <a:schemeClr val="bg2"/>
                </a:solidFill>
              </a:rPr>
              <a:t>Examine how modern slavery affects individuals</a:t>
            </a:r>
          </a:p>
          <a:p>
            <a:pPr>
              <a:buFont typeface="Arial" panose="020B0604020202020204" pitchFamily="34" charset="0"/>
              <a:buChar char="•"/>
            </a:pPr>
            <a:r>
              <a:rPr lang="en-GB" sz="2400" dirty="0">
                <a:solidFill>
                  <a:schemeClr val="bg2"/>
                </a:solidFill>
              </a:rPr>
              <a:t>Identify responsibilities for responding to modern slavery issues</a:t>
            </a:r>
          </a:p>
          <a:p>
            <a:pPr>
              <a:buFont typeface="Arial" panose="020B0604020202020204" pitchFamily="34" charset="0"/>
              <a:buChar char="•"/>
            </a:pPr>
            <a:r>
              <a:rPr lang="en-GB" sz="2400" dirty="0">
                <a:solidFill>
                  <a:schemeClr val="bg2"/>
                </a:solidFill>
              </a:rPr>
              <a:t>Complete a National Referral Mechanism form for children and adults.</a:t>
            </a:r>
          </a:p>
          <a:p>
            <a:pPr>
              <a:buFont typeface="Arial" panose="020B0604020202020204" pitchFamily="34" charset="0"/>
              <a:buChar char="•"/>
            </a:pPr>
            <a:r>
              <a:rPr lang="en-GB" sz="2400" dirty="0">
                <a:solidFill>
                  <a:schemeClr val="bg2"/>
                </a:solidFill>
              </a:rPr>
              <a:t>Understand your responsibilities for referral</a:t>
            </a:r>
          </a:p>
          <a:p>
            <a:pPr>
              <a:buFont typeface="Arial" panose="020B0604020202020204" pitchFamily="34" charset="0"/>
              <a:buChar char="•"/>
            </a:pPr>
            <a:r>
              <a:rPr lang="en-GB" sz="2400" dirty="0">
                <a:solidFill>
                  <a:schemeClr val="bg2"/>
                </a:solidFill>
              </a:rPr>
              <a:t>CSE/ County lines to human trafficking, non-first responder organisation</a:t>
            </a:r>
          </a:p>
          <a:p>
            <a:pPr>
              <a:buFont typeface="Wingdings" panose="05000000000000000000" pitchFamily="2" charset="2"/>
              <a:buChar char="§"/>
            </a:pPr>
            <a:endParaRPr lang="en-GB" sz="2400" dirty="0">
              <a:solidFill>
                <a:schemeClr val="bg2"/>
              </a:solidFill>
            </a:endParaRPr>
          </a:p>
        </p:txBody>
      </p:sp>
    </p:spTree>
    <p:extLst>
      <p:ext uri="{BB962C8B-B14F-4D97-AF65-F5344CB8AC3E}">
        <p14:creationId xmlns:p14="http://schemas.microsoft.com/office/powerpoint/2010/main" val="6135924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457200"/>
            <a:ext cx="6851104" cy="754063"/>
          </a:xfrm>
        </p:spPr>
        <p:txBody>
          <a:bodyPr/>
          <a:lstStyle/>
          <a:p>
            <a:pPr algn="ctr" eaLnBrk="1" hangingPunct="1"/>
            <a:r>
              <a:rPr lang="en-GB" altLang="en-US" dirty="0">
                <a:solidFill>
                  <a:schemeClr val="bg2"/>
                </a:solidFill>
              </a:rPr>
              <a:t>AGE DISPUTES</a:t>
            </a:r>
          </a:p>
        </p:txBody>
      </p:sp>
      <p:sp>
        <p:nvSpPr>
          <p:cNvPr id="95235" name="Rectangle 3"/>
          <p:cNvSpPr>
            <a:spLocks noGrp="1" noChangeArrowheads="1"/>
          </p:cNvSpPr>
          <p:nvPr>
            <p:ph idx="1"/>
          </p:nvPr>
        </p:nvSpPr>
        <p:spPr>
          <a:xfrm>
            <a:off x="467545" y="1556792"/>
            <a:ext cx="8208144" cy="4680496"/>
          </a:xfrm>
        </p:spPr>
        <p:txBody>
          <a:bodyPr/>
          <a:lstStyle/>
          <a:p>
            <a:pPr marL="0" indent="0" algn="just" eaLnBrk="1" hangingPunct="1">
              <a:lnSpc>
                <a:spcPct val="125000"/>
              </a:lnSpc>
              <a:buNone/>
            </a:pPr>
            <a:r>
              <a:rPr lang="en-GB" altLang="en-US" sz="2800" dirty="0">
                <a:solidFill>
                  <a:schemeClr val="bg2"/>
                </a:solidFill>
              </a:rPr>
              <a:t>Where there is concern that a child or young person may have been trafficked and an age dispute arises, the “child” should be given the benefit of the doubt as to their age until the safeguarding and trafficking issues have been addressed </a:t>
            </a:r>
          </a:p>
          <a:p>
            <a:pPr marL="0" indent="0" algn="just" eaLnBrk="1" hangingPunct="1">
              <a:lnSpc>
                <a:spcPct val="125000"/>
              </a:lnSpc>
              <a:buNone/>
            </a:pPr>
            <a:r>
              <a:rPr lang="en-GB" altLang="en-US" sz="2800" dirty="0">
                <a:solidFill>
                  <a:schemeClr val="bg2"/>
                </a:solidFill>
              </a:rPr>
              <a:t>  </a:t>
            </a:r>
          </a:p>
          <a:p>
            <a:pPr marL="0" indent="0" algn="r" eaLnBrk="1" hangingPunct="1">
              <a:lnSpc>
                <a:spcPct val="125000"/>
              </a:lnSpc>
              <a:buNone/>
            </a:pPr>
            <a:r>
              <a:rPr lang="en-GB" altLang="en-US" sz="2000" i="1" dirty="0">
                <a:solidFill>
                  <a:schemeClr val="bg2"/>
                </a:solidFill>
              </a:rPr>
              <a:t>Council of Europe’s Convention on Action Against Trafficking in Human Beings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88" y="457200"/>
            <a:ext cx="6823075" cy="739552"/>
          </a:xfrm>
        </p:spPr>
        <p:txBody>
          <a:bodyPr/>
          <a:lstStyle/>
          <a:p>
            <a:pPr algn="ctr"/>
            <a:r>
              <a:rPr lang="en-GB" dirty="0">
                <a:solidFill>
                  <a:schemeClr val="bg2"/>
                </a:solidFill>
              </a:rPr>
              <a:t>FAMILY TRACING</a:t>
            </a:r>
          </a:p>
        </p:txBody>
      </p:sp>
      <p:sp>
        <p:nvSpPr>
          <p:cNvPr id="3" name="Content Placeholder 2"/>
          <p:cNvSpPr>
            <a:spLocks noGrp="1"/>
          </p:cNvSpPr>
          <p:nvPr>
            <p:ph idx="1"/>
          </p:nvPr>
        </p:nvSpPr>
        <p:spPr>
          <a:xfrm>
            <a:off x="611560" y="1981200"/>
            <a:ext cx="8075240" cy="3886200"/>
          </a:xfrm>
        </p:spPr>
        <p:txBody>
          <a:bodyPr/>
          <a:lstStyle/>
          <a:p>
            <a:pPr>
              <a:lnSpc>
                <a:spcPct val="200000"/>
              </a:lnSpc>
              <a:buFont typeface="Arial" panose="020B0604020202020204" pitchFamily="34" charset="0"/>
              <a:buChar char="•"/>
            </a:pPr>
            <a:r>
              <a:rPr lang="en-GB" sz="2800" dirty="0">
                <a:solidFill>
                  <a:schemeClr val="bg2"/>
                </a:solidFill>
              </a:rPr>
              <a:t>Salvation Army</a:t>
            </a:r>
          </a:p>
          <a:p>
            <a:pPr>
              <a:lnSpc>
                <a:spcPct val="200000"/>
              </a:lnSpc>
              <a:buFont typeface="Arial" panose="020B0604020202020204" pitchFamily="34" charset="0"/>
              <a:buChar char="•"/>
            </a:pPr>
            <a:r>
              <a:rPr lang="en-GB" sz="2800" dirty="0">
                <a:solidFill>
                  <a:schemeClr val="bg2"/>
                </a:solidFill>
              </a:rPr>
              <a:t>Latter Day Saints</a:t>
            </a:r>
          </a:p>
          <a:p>
            <a:pPr>
              <a:lnSpc>
                <a:spcPct val="200000"/>
              </a:lnSpc>
              <a:buFont typeface="Arial" panose="020B0604020202020204" pitchFamily="34" charset="0"/>
              <a:buChar char="•"/>
            </a:pPr>
            <a:r>
              <a:rPr lang="en-GB" sz="2800" dirty="0">
                <a:solidFill>
                  <a:schemeClr val="bg2"/>
                </a:solidFill>
              </a:rPr>
              <a:t>Red Cross</a:t>
            </a:r>
          </a:p>
        </p:txBody>
      </p:sp>
    </p:spTree>
    <p:extLst>
      <p:ext uri="{BB962C8B-B14F-4D97-AF65-F5344CB8AC3E}">
        <p14:creationId xmlns:p14="http://schemas.microsoft.com/office/powerpoint/2010/main" val="10099555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1700808"/>
            <a:ext cx="6019800" cy="2523530"/>
          </a:xfrm>
        </p:spPr>
        <p:txBody>
          <a:bodyPr/>
          <a:lstStyle/>
          <a:p>
            <a:pPr algn="ctr"/>
            <a:r>
              <a:rPr lang="en-GB" dirty="0">
                <a:solidFill>
                  <a:schemeClr val="bg1"/>
                </a:solidFill>
              </a:rPr>
              <a:t>MY DANGEROUS LOVERBOY</a:t>
            </a:r>
          </a:p>
        </p:txBody>
      </p:sp>
      <p:sp>
        <p:nvSpPr>
          <p:cNvPr id="3" name="Subtitle 2"/>
          <p:cNvSpPr>
            <a:spLocks noGrp="1"/>
          </p:cNvSpPr>
          <p:nvPr>
            <p:ph type="subTitle" idx="1"/>
          </p:nvPr>
        </p:nvSpPr>
        <p:spPr/>
        <p:txBody>
          <a:bodyPr/>
          <a:lstStyle/>
          <a:p>
            <a:pPr algn="ctr"/>
            <a:r>
              <a:rPr lang="en-GB" sz="6000" dirty="0">
                <a:solidFill>
                  <a:schemeClr val="bg2"/>
                </a:solidFill>
              </a:rPr>
              <a:t>DVD</a:t>
            </a:r>
          </a:p>
        </p:txBody>
      </p:sp>
    </p:spTree>
    <p:extLst>
      <p:ext uri="{BB962C8B-B14F-4D97-AF65-F5344CB8AC3E}">
        <p14:creationId xmlns:p14="http://schemas.microsoft.com/office/powerpoint/2010/main" val="23612737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4"/>
          <p:cNvSpPr>
            <a:spLocks noGrp="1" noChangeArrowheads="1"/>
          </p:cNvSpPr>
          <p:nvPr>
            <p:ph type="ctrTitle"/>
          </p:nvPr>
        </p:nvSpPr>
        <p:spPr/>
        <p:txBody>
          <a:bodyPr/>
          <a:lstStyle/>
          <a:p>
            <a:pPr algn="ctr" eaLnBrk="1" hangingPunct="1"/>
            <a:r>
              <a:rPr lang="en-GB" altLang="en-US" sz="4600" dirty="0"/>
              <a:t> </a:t>
            </a:r>
            <a:r>
              <a:rPr lang="en-GB" altLang="en-US" sz="6000" dirty="0"/>
              <a:t>THE</a:t>
            </a:r>
            <a:r>
              <a:rPr lang="en-GB" altLang="en-US" sz="4600" dirty="0"/>
              <a:t> </a:t>
            </a:r>
            <a:r>
              <a:rPr lang="en-GB" altLang="en-US" sz="6000" dirty="0"/>
              <a:t>NEXT STEPS</a:t>
            </a:r>
          </a:p>
        </p:txBody>
      </p:sp>
      <p:sp>
        <p:nvSpPr>
          <p:cNvPr id="105475" name="Rectangle 5"/>
          <p:cNvSpPr>
            <a:spLocks noGrp="1" noChangeArrowheads="1"/>
          </p:cNvSpPr>
          <p:nvPr>
            <p:ph type="subTitle" idx="1"/>
          </p:nvPr>
        </p:nvSpPr>
        <p:spPr/>
        <p:txBody>
          <a:bodyPr/>
          <a:lstStyle/>
          <a:p>
            <a:pPr eaLnBrk="1" hangingPunct="1"/>
            <a:endParaRPr lang="en-US"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chemeClr val="bg2"/>
                </a:solidFill>
              </a:rPr>
              <a:t>SUSPECTED VICTIM?</a:t>
            </a:r>
          </a:p>
        </p:txBody>
      </p:sp>
      <p:sp>
        <p:nvSpPr>
          <p:cNvPr id="3" name="Content Placeholder 2"/>
          <p:cNvSpPr>
            <a:spLocks noGrp="1"/>
          </p:cNvSpPr>
          <p:nvPr>
            <p:ph sz="half" idx="2"/>
          </p:nvPr>
        </p:nvSpPr>
        <p:spPr>
          <a:xfrm>
            <a:off x="395536" y="1268760"/>
            <a:ext cx="4040188" cy="3951288"/>
          </a:xfrm>
        </p:spPr>
        <p:txBody>
          <a:bodyPr/>
          <a:lstStyle/>
          <a:p>
            <a:pPr marL="514350" indent="-514350">
              <a:lnSpc>
                <a:spcPct val="150000"/>
              </a:lnSpc>
              <a:buFont typeface="+mj-lt"/>
              <a:buAutoNum type="arabicPeriod"/>
            </a:pPr>
            <a:r>
              <a:rPr lang="en-GB" sz="2800" dirty="0">
                <a:solidFill>
                  <a:schemeClr val="bg2"/>
                </a:solidFill>
              </a:rPr>
              <a:t>Safety of victim</a:t>
            </a:r>
          </a:p>
          <a:p>
            <a:pPr marL="514350" indent="-514350">
              <a:lnSpc>
                <a:spcPct val="150000"/>
              </a:lnSpc>
              <a:buFont typeface="+mj-lt"/>
              <a:buAutoNum type="arabicPeriod"/>
            </a:pPr>
            <a:r>
              <a:rPr lang="en-GB" sz="2800" dirty="0">
                <a:solidFill>
                  <a:schemeClr val="bg2"/>
                </a:solidFill>
              </a:rPr>
              <a:t>Emergency services</a:t>
            </a:r>
          </a:p>
          <a:p>
            <a:pPr marL="514350" indent="-514350">
              <a:lnSpc>
                <a:spcPct val="150000"/>
              </a:lnSpc>
              <a:buFont typeface="+mj-lt"/>
              <a:buAutoNum type="arabicPeriod"/>
            </a:pPr>
            <a:r>
              <a:rPr lang="en-GB" sz="2800" dirty="0">
                <a:solidFill>
                  <a:schemeClr val="bg2"/>
                </a:solidFill>
              </a:rPr>
              <a:t>SPOC – Single point of contact</a:t>
            </a:r>
          </a:p>
          <a:p>
            <a:pPr marL="514350" indent="-514350">
              <a:lnSpc>
                <a:spcPct val="150000"/>
              </a:lnSpc>
              <a:buFont typeface="+mj-lt"/>
              <a:buAutoNum type="arabicPeriod"/>
            </a:pPr>
            <a:r>
              <a:rPr lang="en-GB" sz="2800" dirty="0">
                <a:solidFill>
                  <a:schemeClr val="bg2"/>
                </a:solidFill>
              </a:rPr>
              <a:t>First Responder</a:t>
            </a:r>
          </a:p>
          <a:p>
            <a:pPr marL="514350" indent="-514350">
              <a:lnSpc>
                <a:spcPct val="150000"/>
              </a:lnSpc>
              <a:buFont typeface="+mj-lt"/>
              <a:buAutoNum type="arabicPeriod"/>
            </a:pPr>
            <a:r>
              <a:rPr lang="en-GB" sz="2800" dirty="0">
                <a:solidFill>
                  <a:schemeClr val="bg2"/>
                </a:solidFill>
              </a:rPr>
              <a:t>Consent to refer to NRM (no consent needed for a child)</a:t>
            </a:r>
          </a:p>
        </p:txBody>
      </p:sp>
      <p:sp>
        <p:nvSpPr>
          <p:cNvPr id="6" name="Text Placeholder 5"/>
          <p:cNvSpPr>
            <a:spLocks noGrp="1"/>
          </p:cNvSpPr>
          <p:nvPr>
            <p:ph type="body" sz="quarter" idx="3"/>
          </p:nvPr>
        </p:nvSpPr>
        <p:spPr/>
        <p:txBody>
          <a:bodyPr/>
          <a:lstStyle/>
          <a:p>
            <a:endParaRPr lang="en-GB"/>
          </a:p>
        </p:txBody>
      </p:sp>
      <p:sp>
        <p:nvSpPr>
          <p:cNvPr id="7" name="Content Placeholder 6"/>
          <p:cNvSpPr>
            <a:spLocks noGrp="1"/>
          </p:cNvSpPr>
          <p:nvPr>
            <p:ph sz="quarter" idx="4"/>
          </p:nvPr>
        </p:nvSpPr>
        <p:spPr/>
        <p:txBody>
          <a:bodyPr/>
          <a:lstStyle/>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058" y="1700808"/>
            <a:ext cx="4135151"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31937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46088" y="457200"/>
            <a:ext cx="6823075" cy="1171600"/>
          </a:xfrm>
        </p:spPr>
        <p:txBody>
          <a:bodyPr/>
          <a:lstStyle/>
          <a:p>
            <a:pPr algn="ctr" eaLnBrk="1" hangingPunct="1"/>
            <a:r>
              <a:rPr lang="en-GB" dirty="0">
                <a:solidFill>
                  <a:srgbClr val="000099"/>
                </a:solidFill>
              </a:rPr>
              <a:t>WHAT TO DO IF YOU SUSPECT?</a:t>
            </a:r>
          </a:p>
        </p:txBody>
      </p:sp>
      <p:sp>
        <p:nvSpPr>
          <p:cNvPr id="110595" name="Rectangle 3"/>
          <p:cNvSpPr>
            <a:spLocks noGrp="1" noChangeArrowheads="1"/>
          </p:cNvSpPr>
          <p:nvPr>
            <p:ph idx="1"/>
          </p:nvPr>
        </p:nvSpPr>
        <p:spPr>
          <a:xfrm>
            <a:off x="457200" y="1988840"/>
            <a:ext cx="8507288" cy="4752528"/>
          </a:xfrm>
        </p:spPr>
        <p:txBody>
          <a:bodyPr/>
          <a:lstStyle/>
          <a:p>
            <a:pPr marL="342900" lvl="1" indent="-342900" eaLnBrk="1" hangingPunct="1">
              <a:lnSpc>
                <a:spcPct val="80000"/>
              </a:lnSpc>
              <a:buClr>
                <a:schemeClr val="bg2"/>
              </a:buClr>
              <a:buFont typeface="Arial" panose="020B0604020202020204" pitchFamily="34" charset="0"/>
              <a:buChar char="•"/>
            </a:pPr>
            <a:r>
              <a:rPr lang="en-US" sz="2400" dirty="0">
                <a:solidFill>
                  <a:schemeClr val="bg2"/>
                </a:solidFill>
              </a:rPr>
              <a:t>Before talking to potential victim, isolate individual from person accompanying her/him without raising suspicions.</a:t>
            </a:r>
          </a:p>
          <a:p>
            <a:pPr marL="285750" lvl="1" eaLnBrk="1" hangingPunct="1">
              <a:lnSpc>
                <a:spcPct val="80000"/>
              </a:lnSpc>
              <a:buClr>
                <a:schemeClr val="bg2"/>
              </a:buClr>
              <a:buFont typeface="Arial" panose="020B0604020202020204" pitchFamily="34" charset="0"/>
              <a:buChar char="•"/>
            </a:pPr>
            <a:endParaRPr lang="en-US" sz="1200" dirty="0">
              <a:solidFill>
                <a:schemeClr val="bg2"/>
              </a:solidFill>
            </a:endParaRPr>
          </a:p>
          <a:p>
            <a:pPr marL="342900" lvl="1" indent="-342900" eaLnBrk="1" hangingPunct="1">
              <a:lnSpc>
                <a:spcPct val="80000"/>
              </a:lnSpc>
              <a:buClr>
                <a:schemeClr val="bg2"/>
              </a:buClr>
              <a:buFont typeface="Arial" panose="020B0604020202020204" pitchFamily="34" charset="0"/>
              <a:buChar char="•"/>
            </a:pPr>
            <a:r>
              <a:rPr lang="en-US" sz="2400" dirty="0">
                <a:solidFill>
                  <a:schemeClr val="bg2"/>
                </a:solidFill>
              </a:rPr>
              <a:t>Strict confidentiality is paramount.</a:t>
            </a:r>
          </a:p>
          <a:p>
            <a:pPr marL="285750" lvl="1" eaLnBrk="1" hangingPunct="1">
              <a:lnSpc>
                <a:spcPct val="80000"/>
              </a:lnSpc>
              <a:buClr>
                <a:schemeClr val="bg2"/>
              </a:buClr>
              <a:buFont typeface="Arial" panose="020B0604020202020204" pitchFamily="34" charset="0"/>
              <a:buChar char="•"/>
            </a:pPr>
            <a:endParaRPr lang="en-US" sz="1200" dirty="0">
              <a:solidFill>
                <a:schemeClr val="bg2"/>
              </a:solidFill>
            </a:endParaRPr>
          </a:p>
          <a:p>
            <a:pPr marL="342900" lvl="1" indent="-342900" eaLnBrk="1" hangingPunct="1">
              <a:lnSpc>
                <a:spcPct val="80000"/>
              </a:lnSpc>
              <a:buClr>
                <a:schemeClr val="bg2"/>
              </a:buClr>
              <a:buFont typeface="Arial" panose="020B0604020202020204" pitchFamily="34" charset="0"/>
              <a:buChar char="•"/>
            </a:pPr>
            <a:r>
              <a:rPr lang="en-US" sz="2400" dirty="0">
                <a:solidFill>
                  <a:schemeClr val="bg2"/>
                </a:solidFill>
              </a:rPr>
              <a:t>Use a qualified, CRB checked translator/interpreter who understands victim’s cultural needs. </a:t>
            </a:r>
          </a:p>
          <a:p>
            <a:pPr marL="285750" lvl="1" eaLnBrk="1" hangingPunct="1">
              <a:lnSpc>
                <a:spcPct val="80000"/>
              </a:lnSpc>
              <a:buClr>
                <a:schemeClr val="bg2"/>
              </a:buClr>
              <a:buFont typeface="Arial" panose="020B0604020202020204" pitchFamily="34" charset="0"/>
              <a:buChar char="•"/>
            </a:pPr>
            <a:endParaRPr lang="en-US" sz="1200" dirty="0">
              <a:solidFill>
                <a:schemeClr val="bg2"/>
              </a:solidFill>
            </a:endParaRPr>
          </a:p>
          <a:p>
            <a:pPr marL="342900" lvl="1" indent="-342900" eaLnBrk="1" hangingPunct="1">
              <a:lnSpc>
                <a:spcPct val="80000"/>
              </a:lnSpc>
              <a:buClr>
                <a:schemeClr val="bg2"/>
              </a:buClr>
              <a:buFont typeface="Arial" panose="020B0604020202020204" pitchFamily="34" charset="0"/>
              <a:buChar char="•"/>
            </a:pPr>
            <a:r>
              <a:rPr lang="en-US" sz="2400" dirty="0">
                <a:solidFill>
                  <a:schemeClr val="bg2"/>
                </a:solidFill>
              </a:rPr>
              <a:t>Use indirect questions – phrase trafficking or slavery victim may have no meaning.  They may deny they are a victim of these</a:t>
            </a:r>
          </a:p>
          <a:p>
            <a:pPr marL="285750" lvl="1" eaLnBrk="1" hangingPunct="1">
              <a:lnSpc>
                <a:spcPct val="80000"/>
              </a:lnSpc>
              <a:buClr>
                <a:schemeClr val="bg2"/>
              </a:buClr>
              <a:buFont typeface="Arial" panose="020B0604020202020204" pitchFamily="34" charset="0"/>
              <a:buChar char="•"/>
            </a:pPr>
            <a:endParaRPr lang="en-US" sz="1200" dirty="0">
              <a:solidFill>
                <a:schemeClr val="bg2"/>
              </a:solidFill>
            </a:endParaRPr>
          </a:p>
          <a:p>
            <a:pPr eaLnBrk="1" hangingPunct="1">
              <a:lnSpc>
                <a:spcPct val="80000"/>
              </a:lnSpc>
              <a:buSzPct val="80000"/>
              <a:buFont typeface="Arial" panose="020B0604020202020204" pitchFamily="34" charset="0"/>
              <a:buChar char="•"/>
            </a:pPr>
            <a:r>
              <a:rPr lang="en-US" sz="2400" dirty="0">
                <a:solidFill>
                  <a:schemeClr val="bg2"/>
                </a:solidFill>
              </a:rPr>
              <a:t>Make no promises &amp; be careful not to be judgmental </a:t>
            </a:r>
          </a:p>
          <a:p>
            <a:pPr eaLnBrk="1" hangingPunct="1">
              <a:lnSpc>
                <a:spcPct val="80000"/>
              </a:lnSpc>
              <a:buSzPct val="80000"/>
              <a:buFont typeface="Arial" panose="020B0604020202020204" pitchFamily="34" charset="0"/>
              <a:buChar char="•"/>
            </a:pPr>
            <a:endParaRPr lang="en-US" sz="1200" dirty="0">
              <a:solidFill>
                <a:schemeClr val="bg2"/>
              </a:solidFill>
            </a:endParaRPr>
          </a:p>
          <a:p>
            <a:pPr eaLnBrk="1" hangingPunct="1">
              <a:lnSpc>
                <a:spcPct val="80000"/>
              </a:lnSpc>
              <a:buSzPct val="80000"/>
              <a:buFont typeface="Arial" panose="020B0604020202020204" pitchFamily="34" charset="0"/>
              <a:buChar char="•"/>
            </a:pPr>
            <a:r>
              <a:rPr lang="en-US" sz="2400" dirty="0">
                <a:solidFill>
                  <a:schemeClr val="bg2"/>
                </a:solidFill>
              </a:rPr>
              <a:t>Refer to your manager or local safeguarding lead.</a:t>
            </a:r>
            <a:endParaRPr lang="en-GB" sz="2400" dirty="0">
              <a:solidFill>
                <a:schemeClr val="bg2"/>
              </a:solidFill>
            </a:endParaRPr>
          </a:p>
        </p:txBody>
      </p:sp>
    </p:spTree>
    <p:extLst>
      <p:ext uri="{BB962C8B-B14F-4D97-AF65-F5344CB8AC3E}">
        <p14:creationId xmlns:p14="http://schemas.microsoft.com/office/powerpoint/2010/main" val="20787218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11626" y="0"/>
            <a:ext cx="2132374" cy="1724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587" y="6639"/>
            <a:ext cx="9143999" cy="6081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44355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08939" y="1222693"/>
            <a:ext cx="5715000" cy="3667125"/>
          </a:xfrm>
          <a:prstGeom prst="rect">
            <a:avLst/>
          </a:prstGeom>
        </p:spPr>
      </p:pic>
      <p:sp>
        <p:nvSpPr>
          <p:cNvPr id="5" name="TextBox 4"/>
          <p:cNvSpPr txBox="1"/>
          <p:nvPr/>
        </p:nvSpPr>
        <p:spPr>
          <a:xfrm>
            <a:off x="4273826" y="4922232"/>
            <a:ext cx="2286000" cy="369332"/>
          </a:xfrm>
          <a:prstGeom prst="rect">
            <a:avLst/>
          </a:prstGeom>
          <a:noFill/>
        </p:spPr>
        <p:txBody>
          <a:bodyPr wrap="square" rtlCol="0">
            <a:spAutoFit/>
          </a:bodyPr>
          <a:lstStyle/>
          <a:p>
            <a:r>
              <a:rPr lang="en-GB" dirty="0"/>
              <a:t>Powered by Unseen</a:t>
            </a:r>
          </a:p>
        </p:txBody>
      </p:sp>
      <p:sp>
        <p:nvSpPr>
          <p:cNvPr id="6" name="TextBox 5"/>
          <p:cNvSpPr txBox="1"/>
          <p:nvPr/>
        </p:nvSpPr>
        <p:spPr>
          <a:xfrm>
            <a:off x="2433286" y="5625548"/>
            <a:ext cx="4066305" cy="769441"/>
          </a:xfrm>
          <a:prstGeom prst="rect">
            <a:avLst/>
          </a:prstGeom>
          <a:noFill/>
        </p:spPr>
        <p:txBody>
          <a:bodyPr wrap="square" rtlCol="0">
            <a:spAutoFit/>
          </a:bodyPr>
          <a:lstStyle/>
          <a:p>
            <a:endParaRPr lang="en-GB" sz="4400" dirty="0"/>
          </a:p>
        </p:txBody>
      </p:sp>
      <p:sp>
        <p:nvSpPr>
          <p:cNvPr id="2" name="TextBox 1">
            <a:extLst>
              <a:ext uri="{FF2B5EF4-FFF2-40B4-BE49-F238E27FC236}">
                <a16:creationId xmlns:a16="http://schemas.microsoft.com/office/drawing/2014/main" id="{86FB22DE-737D-4629-8174-D00B8737F99B}"/>
              </a:ext>
            </a:extLst>
          </p:cNvPr>
          <p:cNvSpPr txBox="1"/>
          <p:nvPr/>
        </p:nvSpPr>
        <p:spPr>
          <a:xfrm>
            <a:off x="3089870" y="5665305"/>
            <a:ext cx="4234069" cy="769441"/>
          </a:xfrm>
          <a:prstGeom prst="rect">
            <a:avLst/>
          </a:prstGeom>
          <a:noFill/>
        </p:spPr>
        <p:txBody>
          <a:bodyPr wrap="square" rtlCol="0">
            <a:spAutoFit/>
          </a:bodyPr>
          <a:lstStyle/>
          <a:p>
            <a:r>
              <a:rPr lang="en-GB" sz="4400" dirty="0"/>
              <a:t>08000 121 700</a:t>
            </a:r>
          </a:p>
        </p:txBody>
      </p:sp>
    </p:spTree>
    <p:extLst>
      <p:ext uri="{BB962C8B-B14F-4D97-AF65-F5344CB8AC3E}">
        <p14:creationId xmlns:p14="http://schemas.microsoft.com/office/powerpoint/2010/main" val="19911977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2"/>
                </a:solidFill>
              </a:rPr>
              <a:t>Modern Slavery Helpline</a:t>
            </a:r>
          </a:p>
        </p:txBody>
      </p:sp>
      <p:sp>
        <p:nvSpPr>
          <p:cNvPr id="3" name="Content Placeholder 2"/>
          <p:cNvSpPr>
            <a:spLocks noGrp="1"/>
          </p:cNvSpPr>
          <p:nvPr>
            <p:ph idx="1"/>
          </p:nvPr>
        </p:nvSpPr>
        <p:spPr/>
        <p:txBody>
          <a:bodyPr/>
          <a:lstStyle/>
          <a:p>
            <a:pPr>
              <a:buFont typeface="Arial" panose="020B0604020202020204" pitchFamily="34" charset="0"/>
              <a:buChar char="•"/>
            </a:pPr>
            <a:r>
              <a:rPr lang="en-GB" sz="2800" dirty="0">
                <a:solidFill>
                  <a:schemeClr val="bg2"/>
                </a:solidFill>
              </a:rPr>
              <a:t>Confidential</a:t>
            </a:r>
          </a:p>
          <a:p>
            <a:pPr>
              <a:buFont typeface="Arial" panose="020B0604020202020204" pitchFamily="34" charset="0"/>
              <a:buChar char="•"/>
            </a:pPr>
            <a:r>
              <a:rPr lang="en-GB" sz="2800" dirty="0">
                <a:solidFill>
                  <a:schemeClr val="bg2"/>
                </a:solidFill>
              </a:rPr>
              <a:t>UK-wide</a:t>
            </a:r>
          </a:p>
          <a:p>
            <a:pPr>
              <a:buFont typeface="Arial" panose="020B0604020202020204" pitchFamily="34" charset="0"/>
              <a:buChar char="•"/>
            </a:pPr>
            <a:r>
              <a:rPr lang="en-GB" sz="2800" dirty="0">
                <a:solidFill>
                  <a:schemeClr val="bg2"/>
                </a:solidFill>
              </a:rPr>
              <a:t>24/7, 365 days a year</a:t>
            </a:r>
          </a:p>
          <a:p>
            <a:pPr>
              <a:buFont typeface="Arial" panose="020B0604020202020204" pitchFamily="34" charset="0"/>
              <a:buChar char="•"/>
            </a:pPr>
            <a:r>
              <a:rPr lang="en-GB" sz="2800" dirty="0">
                <a:solidFill>
                  <a:schemeClr val="bg2"/>
                </a:solidFill>
              </a:rPr>
              <a:t>Calls from potential victims, members of the public, statutory agencies and businesses</a:t>
            </a:r>
          </a:p>
          <a:p>
            <a:pPr>
              <a:buFont typeface="Arial" panose="020B0604020202020204" pitchFamily="34" charset="0"/>
              <a:buChar char="•"/>
            </a:pPr>
            <a:r>
              <a:rPr lang="en-GB" sz="2800" dirty="0">
                <a:solidFill>
                  <a:schemeClr val="bg2"/>
                </a:solidFill>
              </a:rPr>
              <a:t>Resource Centre including directory of services</a:t>
            </a:r>
          </a:p>
          <a:p>
            <a:pPr>
              <a:buFont typeface="Arial" panose="020B0604020202020204" pitchFamily="34" charset="0"/>
              <a:buChar char="•"/>
            </a:pPr>
            <a:r>
              <a:rPr lang="en-GB" sz="2800" dirty="0">
                <a:solidFill>
                  <a:schemeClr val="bg2"/>
                </a:solidFill>
              </a:rPr>
              <a:t>Referrals to the police, NGOs, and local authorities (anonymously if preferred)</a:t>
            </a:r>
          </a:p>
        </p:txBody>
      </p:sp>
      <p:pic>
        <p:nvPicPr>
          <p:cNvPr id="4"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52320" y="5806518"/>
            <a:ext cx="1178574" cy="832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58998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9592" y="1196752"/>
            <a:ext cx="6655343" cy="5087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9088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ctrTitle"/>
          </p:nvPr>
        </p:nvSpPr>
        <p:spPr>
          <a:xfrm>
            <a:off x="2971800" y="1700808"/>
            <a:ext cx="6019800" cy="2523530"/>
          </a:xfrm>
        </p:spPr>
        <p:txBody>
          <a:bodyPr/>
          <a:lstStyle/>
          <a:p>
            <a:pPr algn="ctr" eaLnBrk="1" hangingPunct="1"/>
            <a:r>
              <a:rPr lang="en-GB" altLang="en-US" dirty="0"/>
              <a:t>WHAT IS MODERN SLAVERY?</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3756" y="1916832"/>
            <a:ext cx="8805978"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41977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7277" y="1916832"/>
            <a:ext cx="8568952" cy="3330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12352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5907" y="2013139"/>
            <a:ext cx="8740411" cy="3346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88376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611560" y="457200"/>
            <a:ext cx="6657603" cy="811560"/>
          </a:xfrm>
        </p:spPr>
        <p:txBody>
          <a:bodyPr/>
          <a:lstStyle/>
          <a:p>
            <a:pPr algn="ctr" eaLnBrk="1" hangingPunct="1"/>
            <a:r>
              <a:rPr lang="en-GB" altLang="en-US" sz="4800" dirty="0">
                <a:solidFill>
                  <a:srgbClr val="000099"/>
                </a:solidFill>
              </a:rPr>
              <a:t>ADULTS</a:t>
            </a:r>
          </a:p>
        </p:txBody>
      </p:sp>
      <p:sp>
        <p:nvSpPr>
          <p:cNvPr id="112643" name="Rectangle 3"/>
          <p:cNvSpPr>
            <a:spLocks noGrp="1" noChangeArrowheads="1"/>
          </p:cNvSpPr>
          <p:nvPr>
            <p:ph idx="1"/>
          </p:nvPr>
        </p:nvSpPr>
        <p:spPr>
          <a:xfrm>
            <a:off x="395536" y="1268760"/>
            <a:ext cx="8229600" cy="4968552"/>
          </a:xfrm>
        </p:spPr>
        <p:txBody>
          <a:bodyPr/>
          <a:lstStyle/>
          <a:p>
            <a:pPr marL="0" indent="0" eaLnBrk="1" hangingPunct="1">
              <a:lnSpc>
                <a:spcPct val="80000"/>
              </a:lnSpc>
              <a:buNone/>
            </a:pPr>
            <a:r>
              <a:rPr lang="en-US" altLang="en-US" sz="2800" u="sng" dirty="0">
                <a:solidFill>
                  <a:schemeClr val="bg2"/>
                </a:solidFill>
              </a:rPr>
              <a:t>If they want help to leave now &amp; GIVE CONSENT</a:t>
            </a:r>
            <a:r>
              <a:rPr lang="en-US" altLang="en-US" sz="2800" dirty="0">
                <a:solidFill>
                  <a:schemeClr val="bg2"/>
                </a:solidFill>
              </a:rPr>
              <a:t>: </a:t>
            </a:r>
          </a:p>
          <a:p>
            <a:pPr eaLnBrk="1" hangingPunct="1">
              <a:lnSpc>
                <a:spcPct val="90000"/>
              </a:lnSpc>
              <a:buFont typeface="Arial" panose="020B0604020202020204" pitchFamily="34" charset="0"/>
              <a:buChar char="•"/>
            </a:pPr>
            <a:r>
              <a:rPr lang="en-US" altLang="en-US" sz="2800" dirty="0">
                <a:solidFill>
                  <a:schemeClr val="bg2"/>
                </a:solidFill>
              </a:rPr>
              <a:t>As a First Responder, complete National Referral Mechanism form using the Constituent Elements and submit: </a:t>
            </a:r>
          </a:p>
          <a:p>
            <a:pPr eaLnBrk="1" hangingPunct="1">
              <a:lnSpc>
                <a:spcPct val="90000"/>
              </a:lnSpc>
              <a:buFont typeface="Arial" panose="020B0604020202020204" pitchFamily="34" charset="0"/>
              <a:buChar char="•"/>
            </a:pPr>
            <a:endParaRPr lang="en-US" altLang="en-US" sz="2800" dirty="0">
              <a:solidFill>
                <a:schemeClr val="bg2"/>
              </a:solidFill>
            </a:endParaRPr>
          </a:p>
          <a:p>
            <a:pPr eaLnBrk="1" hangingPunct="1">
              <a:lnSpc>
                <a:spcPct val="90000"/>
              </a:lnSpc>
              <a:buFont typeface="Arial" panose="020B0604020202020204" pitchFamily="34" charset="0"/>
              <a:buChar char="•"/>
            </a:pPr>
            <a:r>
              <a:rPr lang="en-US" altLang="en-US" sz="2800" dirty="0">
                <a:solidFill>
                  <a:schemeClr val="bg2"/>
                </a:solidFill>
              </a:rPr>
              <a:t>Remember - Only make referrals if the person is able to give consent </a:t>
            </a:r>
          </a:p>
          <a:p>
            <a:pPr eaLnBrk="1" hangingPunct="1">
              <a:lnSpc>
                <a:spcPct val="80000"/>
              </a:lnSpc>
              <a:buFont typeface="Arial" panose="020B0604020202020204" pitchFamily="34" charset="0"/>
              <a:buChar char="•"/>
            </a:pPr>
            <a:endParaRPr lang="en-US" altLang="en-US" sz="2800" dirty="0">
              <a:solidFill>
                <a:schemeClr val="bg2"/>
              </a:solidFill>
            </a:endParaRPr>
          </a:p>
          <a:p>
            <a:pPr eaLnBrk="1" hangingPunct="1">
              <a:lnSpc>
                <a:spcPct val="80000"/>
              </a:lnSpc>
              <a:buFont typeface="Arial" panose="020B0604020202020204" pitchFamily="34" charset="0"/>
              <a:buChar char="•"/>
            </a:pPr>
            <a:r>
              <a:rPr lang="en-US" altLang="en-US" sz="2800" dirty="0">
                <a:solidFill>
                  <a:schemeClr val="bg2"/>
                </a:solidFill>
              </a:rPr>
              <a:t>Provide information &amp; let them know what will happen next</a:t>
            </a:r>
          </a:p>
          <a:p>
            <a:pPr marL="0" indent="0" eaLnBrk="1" hangingPunct="1">
              <a:lnSpc>
                <a:spcPct val="80000"/>
              </a:lnSpc>
              <a:buNone/>
            </a:pPr>
            <a:endParaRPr lang="en-US" altLang="en-US" sz="2800" dirty="0">
              <a:solidFill>
                <a:schemeClr val="bg2"/>
              </a:solidFill>
            </a:endParaRPr>
          </a:p>
          <a:p>
            <a:pPr eaLnBrk="1" hangingPunct="1">
              <a:lnSpc>
                <a:spcPct val="80000"/>
              </a:lnSpc>
              <a:buFont typeface="Arial" panose="020B0604020202020204" pitchFamily="34" charset="0"/>
              <a:buChar char="•"/>
            </a:pPr>
            <a:r>
              <a:rPr lang="en-US" altLang="en-US" sz="2800" dirty="0">
                <a:solidFill>
                  <a:schemeClr val="bg2"/>
                </a:solidFill>
              </a:rPr>
              <a:t>Complete the duty to notify form (MS1). </a:t>
            </a:r>
          </a:p>
          <a:p>
            <a:pPr eaLnBrk="1" hangingPunct="1">
              <a:lnSpc>
                <a:spcPct val="80000"/>
              </a:lnSpc>
              <a:buFont typeface="Wingdings" pitchFamily="2" charset="2"/>
              <a:buNone/>
            </a:pPr>
            <a:endParaRPr lang="en-US" altLang="en-US" sz="2800" dirty="0">
              <a:solidFill>
                <a:schemeClr val="bg2"/>
              </a:solidFill>
            </a:endParaRPr>
          </a:p>
          <a:p>
            <a:pPr eaLnBrk="1" hangingPunct="1">
              <a:lnSpc>
                <a:spcPct val="80000"/>
              </a:lnSpc>
              <a:buClr>
                <a:schemeClr val="tx1"/>
              </a:buClr>
              <a:buFont typeface="Wingdings" pitchFamily="2" charset="2"/>
              <a:buNone/>
            </a:pPr>
            <a:endParaRPr lang="en-US" altLang="en-US" sz="2800" dirty="0">
              <a:solidFill>
                <a:schemeClr val="hlink"/>
              </a:solidFill>
              <a:latin typeface="Antique Olive" pitchFamily="34" charset="0"/>
            </a:endParaRPr>
          </a:p>
          <a:p>
            <a:pPr eaLnBrk="1" hangingPunct="1">
              <a:lnSpc>
                <a:spcPct val="80000"/>
              </a:lnSpc>
            </a:pPr>
            <a:endParaRPr lang="en-GB" altLang="en-US" sz="2800" dirty="0"/>
          </a:p>
        </p:txBody>
      </p:sp>
    </p:spTree>
    <p:extLst>
      <p:ext uri="{BB962C8B-B14F-4D97-AF65-F5344CB8AC3E}">
        <p14:creationId xmlns:p14="http://schemas.microsoft.com/office/powerpoint/2010/main" val="22120433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2"/>
                </a:solidFill>
              </a:rPr>
              <a:t>What is Duty to Notify?</a:t>
            </a:r>
          </a:p>
        </p:txBody>
      </p:sp>
      <p:sp>
        <p:nvSpPr>
          <p:cNvPr id="3" name="Content Placeholder 2"/>
          <p:cNvSpPr>
            <a:spLocks noGrp="1"/>
          </p:cNvSpPr>
          <p:nvPr>
            <p:ph idx="1"/>
          </p:nvPr>
        </p:nvSpPr>
        <p:spPr>
          <a:xfrm>
            <a:off x="457200" y="1981200"/>
            <a:ext cx="8229600" cy="3968080"/>
          </a:xfrm>
        </p:spPr>
        <p:txBody>
          <a:bodyPr>
            <a:normAutofit fontScale="85000" lnSpcReduction="20000"/>
          </a:bodyPr>
          <a:lstStyle/>
          <a:p>
            <a:pPr algn="just">
              <a:buFont typeface="Arial" panose="020B0604020202020204" pitchFamily="34" charset="0"/>
              <a:buChar char="•"/>
            </a:pPr>
            <a:r>
              <a:rPr lang="en-GB" dirty="0">
                <a:solidFill>
                  <a:schemeClr val="bg2"/>
                </a:solidFill>
                <a:latin typeface="Arial" panose="020B0604020202020204" pitchFamily="34" charset="0"/>
                <a:cs typeface="Arial" panose="020B0604020202020204" pitchFamily="34" charset="0"/>
              </a:rPr>
              <a:t>From 1 November 2015, specified public authorities have a duty to notify the Secretary of State of any individual encountered in England and Wales who they believe is a suspected victim of slavery or human trafficking. </a:t>
            </a:r>
          </a:p>
          <a:p>
            <a:pPr algn="just">
              <a:buFont typeface="Arial" panose="020B0604020202020204" pitchFamily="34" charset="0"/>
              <a:buChar char="•"/>
            </a:pPr>
            <a:endParaRPr lang="en-GB" dirty="0">
              <a:solidFill>
                <a:schemeClr val="bg2"/>
              </a:solidFill>
              <a:latin typeface="Arial" panose="020B0604020202020204" pitchFamily="34" charset="0"/>
              <a:cs typeface="Arial" panose="020B0604020202020204" pitchFamily="34" charset="0"/>
            </a:endParaRPr>
          </a:p>
          <a:p>
            <a:pPr algn="just">
              <a:buFont typeface="Arial" panose="020B0604020202020204" pitchFamily="34" charset="0"/>
              <a:buChar char="•"/>
            </a:pPr>
            <a:r>
              <a:rPr lang="en-GB" dirty="0">
                <a:solidFill>
                  <a:schemeClr val="bg2"/>
                </a:solidFill>
                <a:latin typeface="Arial" panose="020B0604020202020204" pitchFamily="34" charset="0"/>
                <a:cs typeface="Arial" panose="020B0604020202020204" pitchFamily="34" charset="0"/>
              </a:rPr>
              <a:t>The ‘duty to notify’ provision is set out in Section 52 of the Modern Slavery Act 2015 This duty is intended to gather statistics and help build a more comprehensive picture of the nature and scale of modern slavery. </a:t>
            </a:r>
          </a:p>
          <a:p>
            <a:pPr marL="0" indent="0">
              <a:buNone/>
            </a:pPr>
            <a:endParaRPr lang="en-GB" dirty="0"/>
          </a:p>
        </p:txBody>
      </p:sp>
    </p:spTree>
    <p:extLst>
      <p:ext uri="{BB962C8B-B14F-4D97-AF65-F5344CB8AC3E}">
        <p14:creationId xmlns:p14="http://schemas.microsoft.com/office/powerpoint/2010/main" val="40118366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2"/>
                </a:solidFill>
              </a:rPr>
              <a:t>DUTY TO NOTIFY FORM </a:t>
            </a:r>
          </a:p>
        </p:txBody>
      </p:sp>
      <p:sp>
        <p:nvSpPr>
          <p:cNvPr id="3" name="Content Placeholder 2"/>
          <p:cNvSpPr>
            <a:spLocks noGrp="1"/>
          </p:cNvSpPr>
          <p:nvPr>
            <p:ph idx="1"/>
          </p:nvPr>
        </p:nvSpPr>
        <p:spPr>
          <a:xfrm>
            <a:off x="457200" y="1628800"/>
            <a:ext cx="8229600" cy="5112568"/>
          </a:xfrm>
        </p:spPr>
        <p:txBody>
          <a:bodyPr>
            <a:normAutofit fontScale="92500" lnSpcReduction="20000"/>
          </a:bodyPr>
          <a:lstStyle/>
          <a:p>
            <a:pPr marL="0" indent="0">
              <a:buNone/>
            </a:pPr>
            <a:r>
              <a:rPr lang="en-GB" sz="1600" dirty="0">
                <a:solidFill>
                  <a:schemeClr val="bg2"/>
                </a:solidFill>
              </a:rPr>
              <a:t>Applies to the following public authorities in England and Wales although additional public authorities can be added through regulations: </a:t>
            </a:r>
          </a:p>
          <a:p>
            <a:pPr marL="0" indent="0">
              <a:buNone/>
            </a:pPr>
            <a:endParaRPr lang="en-GB" sz="1600" dirty="0">
              <a:solidFill>
                <a:schemeClr val="bg2"/>
              </a:solidFill>
            </a:endParaRPr>
          </a:p>
          <a:p>
            <a:pPr>
              <a:buFont typeface="Arial" panose="020B0604020202020204" pitchFamily="34" charset="0"/>
              <a:buChar char="•"/>
            </a:pPr>
            <a:r>
              <a:rPr lang="en-GB" sz="1600" dirty="0">
                <a:solidFill>
                  <a:schemeClr val="bg2"/>
                </a:solidFill>
              </a:rPr>
              <a:t>(a) a chief officer of police for a police area, </a:t>
            </a:r>
          </a:p>
          <a:p>
            <a:pPr>
              <a:buFont typeface="Arial" panose="020B0604020202020204" pitchFamily="34" charset="0"/>
              <a:buChar char="•"/>
            </a:pPr>
            <a:r>
              <a:rPr lang="en-GB" sz="1600" dirty="0">
                <a:solidFill>
                  <a:schemeClr val="bg2"/>
                </a:solidFill>
              </a:rPr>
              <a:t>(b) the chief constable of the British Transport Police Force, </a:t>
            </a:r>
          </a:p>
          <a:p>
            <a:pPr>
              <a:buFont typeface="Arial" panose="020B0604020202020204" pitchFamily="34" charset="0"/>
              <a:buChar char="•"/>
            </a:pPr>
            <a:r>
              <a:rPr lang="en-GB" sz="1600" dirty="0">
                <a:solidFill>
                  <a:schemeClr val="bg2"/>
                </a:solidFill>
              </a:rPr>
              <a:t>(c) the National Crime Agency, </a:t>
            </a:r>
          </a:p>
          <a:p>
            <a:pPr>
              <a:buFont typeface="Arial" panose="020B0604020202020204" pitchFamily="34" charset="0"/>
              <a:buChar char="•"/>
            </a:pPr>
            <a:r>
              <a:rPr lang="en-GB" sz="1600" dirty="0">
                <a:solidFill>
                  <a:schemeClr val="bg2"/>
                </a:solidFill>
              </a:rPr>
              <a:t>(d) a county council, </a:t>
            </a:r>
          </a:p>
          <a:p>
            <a:pPr>
              <a:buFont typeface="Arial" panose="020B0604020202020204" pitchFamily="34" charset="0"/>
              <a:buChar char="•"/>
            </a:pPr>
            <a:r>
              <a:rPr lang="en-GB" sz="1600" dirty="0">
                <a:solidFill>
                  <a:schemeClr val="bg2"/>
                </a:solidFill>
              </a:rPr>
              <a:t>(e) a county borough council, </a:t>
            </a:r>
          </a:p>
          <a:p>
            <a:pPr>
              <a:buFont typeface="Arial" panose="020B0604020202020204" pitchFamily="34" charset="0"/>
              <a:buChar char="•"/>
            </a:pPr>
            <a:r>
              <a:rPr lang="en-GB" sz="1600" dirty="0">
                <a:solidFill>
                  <a:schemeClr val="bg2"/>
                </a:solidFill>
              </a:rPr>
              <a:t>(f) a district council, </a:t>
            </a:r>
          </a:p>
          <a:p>
            <a:pPr>
              <a:buFont typeface="Arial" panose="020B0604020202020204" pitchFamily="34" charset="0"/>
              <a:buChar char="•"/>
            </a:pPr>
            <a:r>
              <a:rPr lang="en-GB" sz="1600" dirty="0">
                <a:solidFill>
                  <a:schemeClr val="bg2"/>
                </a:solidFill>
              </a:rPr>
              <a:t>(g) a London borough council, </a:t>
            </a:r>
          </a:p>
          <a:p>
            <a:pPr>
              <a:buFont typeface="Arial" panose="020B0604020202020204" pitchFamily="34" charset="0"/>
              <a:buChar char="•"/>
            </a:pPr>
            <a:r>
              <a:rPr lang="en-GB" sz="1600" dirty="0">
                <a:solidFill>
                  <a:schemeClr val="bg2"/>
                </a:solidFill>
              </a:rPr>
              <a:t>(h) the Greater London Authority, </a:t>
            </a:r>
          </a:p>
          <a:p>
            <a:pPr>
              <a:buFont typeface="Arial" panose="020B0604020202020204" pitchFamily="34" charset="0"/>
              <a:buChar char="•"/>
            </a:pPr>
            <a:r>
              <a:rPr lang="en-GB" sz="1600" dirty="0">
                <a:solidFill>
                  <a:schemeClr val="bg2"/>
                </a:solidFill>
              </a:rPr>
              <a:t>(</a:t>
            </a:r>
            <a:r>
              <a:rPr lang="en-GB" sz="1600" dirty="0" err="1">
                <a:solidFill>
                  <a:schemeClr val="bg2"/>
                </a:solidFill>
              </a:rPr>
              <a:t>i</a:t>
            </a:r>
            <a:r>
              <a:rPr lang="en-GB" sz="1600" dirty="0">
                <a:solidFill>
                  <a:schemeClr val="bg2"/>
                </a:solidFill>
              </a:rPr>
              <a:t>) the Common Council of the City of London, </a:t>
            </a:r>
          </a:p>
          <a:p>
            <a:pPr>
              <a:buFont typeface="Arial" panose="020B0604020202020204" pitchFamily="34" charset="0"/>
              <a:buChar char="•"/>
            </a:pPr>
            <a:r>
              <a:rPr lang="en-GB" sz="1600" dirty="0">
                <a:solidFill>
                  <a:schemeClr val="bg2"/>
                </a:solidFill>
              </a:rPr>
              <a:t>(j) the Council of the Isles of Scilly, </a:t>
            </a:r>
          </a:p>
          <a:p>
            <a:pPr>
              <a:buFont typeface="Arial" panose="020B0604020202020204" pitchFamily="34" charset="0"/>
              <a:buChar char="•"/>
            </a:pPr>
            <a:r>
              <a:rPr lang="en-GB" sz="1600" dirty="0">
                <a:solidFill>
                  <a:schemeClr val="bg2"/>
                </a:solidFill>
              </a:rPr>
              <a:t>(k) the </a:t>
            </a:r>
            <a:r>
              <a:rPr lang="en-GB" sz="1600" dirty="0" err="1">
                <a:solidFill>
                  <a:schemeClr val="bg2"/>
                </a:solidFill>
              </a:rPr>
              <a:t>Gangmasters</a:t>
            </a:r>
            <a:r>
              <a:rPr lang="en-GB" sz="1600" dirty="0">
                <a:solidFill>
                  <a:schemeClr val="bg2"/>
                </a:solidFill>
              </a:rPr>
              <a:t> Labour Abuse Authority. </a:t>
            </a:r>
          </a:p>
          <a:p>
            <a:pPr>
              <a:buFont typeface="Arial" panose="020B0604020202020204" pitchFamily="34" charset="0"/>
              <a:buChar char="•"/>
            </a:pPr>
            <a:r>
              <a:rPr lang="en-GB" sz="1600" dirty="0">
                <a:solidFill>
                  <a:schemeClr val="bg2"/>
                </a:solidFill>
              </a:rPr>
              <a:t>Home Office staff within UK Visas and Immigration, Border Force and Immigration Enforcement are also required, as a matter of Home Office policy, to comply with the duty to notify. </a:t>
            </a:r>
          </a:p>
          <a:p>
            <a:pPr marL="0" indent="0">
              <a:buNone/>
            </a:pPr>
            <a:endParaRPr lang="en-GB" sz="1600"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An MS1 form should only be used if the potential adult victim wants to remain anonymous and does not want specialist support (or if you are not able to contact the potential victim and do not know their personal details). The MS1 form is available on the gov.uk website </a:t>
            </a:r>
            <a:r>
              <a:rPr lang="en-GB" sz="1600" dirty="0">
                <a:latin typeface="Arial" panose="020B0604020202020204" pitchFamily="34" charset="0"/>
                <a:cs typeface="Arial" panose="020B0604020202020204" pitchFamily="34" charset="0"/>
                <a:hlinkClick r:id="rId3"/>
              </a:rPr>
              <a:t>www.gov.uk/government/publications/duty-to-notify-the-home-office-of-potential-victims-of-modern-slavery</a:t>
            </a:r>
            <a:r>
              <a:rPr lang="en-GB" sz="1600" dirty="0">
                <a:latin typeface="Arial" panose="020B0604020202020204" pitchFamily="34" charset="0"/>
                <a:cs typeface="Arial" panose="020B0604020202020204" pitchFamily="34" charset="0"/>
              </a:rPr>
              <a:t> </a:t>
            </a:r>
          </a:p>
          <a:p>
            <a:pPr marL="0" indent="0">
              <a:buNone/>
            </a:pPr>
            <a:endParaRPr lang="en-GB" sz="1600" dirty="0">
              <a:solidFill>
                <a:schemeClr val="bg2"/>
              </a:solidFill>
            </a:endParaRPr>
          </a:p>
          <a:p>
            <a:endParaRPr lang="en-GB" sz="1200" dirty="0"/>
          </a:p>
        </p:txBody>
      </p:sp>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12160" y="2348880"/>
            <a:ext cx="2901039" cy="2204502"/>
          </a:xfrm>
          <a:prstGeom prst="rect">
            <a:avLst/>
          </a:prstGeom>
          <a:ln>
            <a:solidFill>
              <a:schemeClr val="accent1"/>
            </a:solidFill>
          </a:ln>
        </p:spPr>
      </p:pic>
    </p:spTree>
    <p:extLst>
      <p:ext uri="{BB962C8B-B14F-4D97-AF65-F5344CB8AC3E}">
        <p14:creationId xmlns:p14="http://schemas.microsoft.com/office/powerpoint/2010/main" val="22038604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46088" y="457200"/>
            <a:ext cx="6823075" cy="739552"/>
          </a:xfrm>
        </p:spPr>
        <p:txBody>
          <a:bodyPr/>
          <a:lstStyle/>
          <a:p>
            <a:pPr algn="ctr" eaLnBrk="1" hangingPunct="1"/>
            <a:r>
              <a:rPr lang="en-GB" altLang="en-US" dirty="0">
                <a:solidFill>
                  <a:schemeClr val="bg2"/>
                </a:solidFill>
              </a:rPr>
              <a:t>ADULTS</a:t>
            </a:r>
          </a:p>
        </p:txBody>
      </p:sp>
      <p:sp>
        <p:nvSpPr>
          <p:cNvPr id="114691" name="Rectangle 3"/>
          <p:cNvSpPr>
            <a:spLocks noGrp="1" noChangeArrowheads="1"/>
          </p:cNvSpPr>
          <p:nvPr>
            <p:ph idx="1"/>
          </p:nvPr>
        </p:nvSpPr>
        <p:spPr>
          <a:xfrm>
            <a:off x="683568" y="1268760"/>
            <a:ext cx="8003232" cy="5040560"/>
          </a:xfrm>
        </p:spPr>
        <p:txBody>
          <a:bodyPr/>
          <a:lstStyle/>
          <a:p>
            <a:pPr eaLnBrk="1" hangingPunct="1">
              <a:lnSpc>
                <a:spcPct val="90000"/>
              </a:lnSpc>
              <a:buFont typeface="Wingdings" pitchFamily="2" charset="2"/>
              <a:buNone/>
            </a:pPr>
            <a:r>
              <a:rPr lang="en-GB" altLang="en-US" sz="2800" u="sng" dirty="0">
                <a:solidFill>
                  <a:schemeClr val="bg2"/>
                </a:solidFill>
              </a:rPr>
              <a:t>If they DON’T want help to leave now:</a:t>
            </a:r>
          </a:p>
          <a:p>
            <a:pPr eaLnBrk="1" hangingPunct="1">
              <a:lnSpc>
                <a:spcPct val="90000"/>
              </a:lnSpc>
              <a:buFont typeface="Wingdings" pitchFamily="2" charset="2"/>
              <a:buNone/>
            </a:pPr>
            <a:endParaRPr lang="en-GB" altLang="en-US" sz="2800" u="sng" dirty="0">
              <a:solidFill>
                <a:schemeClr val="bg2"/>
              </a:solidFill>
            </a:endParaRPr>
          </a:p>
          <a:p>
            <a:pPr eaLnBrk="1" hangingPunct="1">
              <a:lnSpc>
                <a:spcPct val="90000"/>
              </a:lnSpc>
              <a:buFont typeface="Arial" panose="020B0604020202020204" pitchFamily="34" charset="0"/>
              <a:buChar char="•"/>
            </a:pPr>
            <a:r>
              <a:rPr lang="en-GB" altLang="en-US" sz="2800" dirty="0">
                <a:solidFill>
                  <a:schemeClr val="bg2"/>
                </a:solidFill>
              </a:rPr>
              <a:t>Provide information about assistance and support</a:t>
            </a:r>
          </a:p>
          <a:p>
            <a:pPr eaLnBrk="1" hangingPunct="1">
              <a:lnSpc>
                <a:spcPct val="90000"/>
              </a:lnSpc>
              <a:buFont typeface="Arial" panose="020B0604020202020204" pitchFamily="34" charset="0"/>
              <a:buChar char="•"/>
            </a:pPr>
            <a:endParaRPr lang="en-GB" altLang="en-US" sz="2800" dirty="0">
              <a:solidFill>
                <a:schemeClr val="bg2"/>
              </a:solidFill>
            </a:endParaRPr>
          </a:p>
          <a:p>
            <a:pPr eaLnBrk="1" hangingPunct="1">
              <a:lnSpc>
                <a:spcPct val="90000"/>
              </a:lnSpc>
              <a:buFont typeface="Arial" panose="020B0604020202020204" pitchFamily="34" charset="0"/>
              <a:buChar char="•"/>
            </a:pPr>
            <a:r>
              <a:rPr lang="en-GB" altLang="en-US" sz="2800" dirty="0">
                <a:solidFill>
                  <a:schemeClr val="bg2"/>
                </a:solidFill>
              </a:rPr>
              <a:t>Be aware that any written material could be detected</a:t>
            </a:r>
          </a:p>
          <a:p>
            <a:pPr eaLnBrk="1" hangingPunct="1">
              <a:lnSpc>
                <a:spcPct val="90000"/>
              </a:lnSpc>
              <a:buFont typeface="Arial" panose="020B0604020202020204" pitchFamily="34" charset="0"/>
              <a:buChar char="•"/>
            </a:pPr>
            <a:endParaRPr lang="en-GB" altLang="en-US" sz="2800" dirty="0">
              <a:solidFill>
                <a:schemeClr val="bg2"/>
              </a:solidFill>
            </a:endParaRPr>
          </a:p>
          <a:p>
            <a:pPr eaLnBrk="1" hangingPunct="1">
              <a:lnSpc>
                <a:spcPct val="90000"/>
              </a:lnSpc>
              <a:buFont typeface="Arial" panose="020B0604020202020204" pitchFamily="34" charset="0"/>
              <a:buChar char="•"/>
            </a:pPr>
            <a:r>
              <a:rPr lang="en-GB" altLang="en-US" sz="2800" dirty="0">
                <a:solidFill>
                  <a:schemeClr val="bg2"/>
                </a:solidFill>
              </a:rPr>
              <a:t>Try to arrange a follow-up appointment </a:t>
            </a:r>
          </a:p>
          <a:p>
            <a:pPr eaLnBrk="1" hangingPunct="1">
              <a:lnSpc>
                <a:spcPct val="90000"/>
              </a:lnSpc>
              <a:buFont typeface="Arial" panose="020B0604020202020204" pitchFamily="34" charset="0"/>
              <a:buChar char="•"/>
            </a:pPr>
            <a:endParaRPr lang="en-GB" altLang="en-US" sz="2800" dirty="0">
              <a:solidFill>
                <a:schemeClr val="bg2"/>
              </a:solidFill>
            </a:endParaRPr>
          </a:p>
          <a:p>
            <a:pPr eaLnBrk="1" hangingPunct="1">
              <a:lnSpc>
                <a:spcPct val="90000"/>
              </a:lnSpc>
              <a:buFont typeface="Arial" panose="020B0604020202020204" pitchFamily="34" charset="0"/>
              <a:buChar char="•"/>
            </a:pPr>
            <a:r>
              <a:rPr lang="en-GB" altLang="en-US" sz="2800" dirty="0">
                <a:solidFill>
                  <a:schemeClr val="bg2"/>
                </a:solidFill>
              </a:rPr>
              <a:t>If the adult is responsible for a child- remember child protection procedures</a:t>
            </a:r>
          </a:p>
          <a:p>
            <a:pPr eaLnBrk="1" hangingPunct="1">
              <a:lnSpc>
                <a:spcPct val="90000"/>
              </a:lnSpc>
              <a:buFont typeface="Wingdings" pitchFamily="2" charset="2"/>
              <a:buNone/>
            </a:pPr>
            <a:endParaRPr lang="en-GB" altLang="en-US" dirty="0"/>
          </a:p>
          <a:p>
            <a:pPr eaLnBrk="1" hangingPunct="1">
              <a:lnSpc>
                <a:spcPct val="90000"/>
              </a:lnSpc>
            </a:pPr>
            <a:endParaRPr lang="en-GB" altLang="en-US" dirty="0"/>
          </a:p>
        </p:txBody>
      </p:sp>
    </p:spTree>
    <p:extLst>
      <p:ext uri="{BB962C8B-B14F-4D97-AF65-F5344CB8AC3E}">
        <p14:creationId xmlns:p14="http://schemas.microsoft.com/office/powerpoint/2010/main" val="36839715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67544" y="404664"/>
            <a:ext cx="6823075" cy="739552"/>
          </a:xfrm>
        </p:spPr>
        <p:txBody>
          <a:bodyPr/>
          <a:lstStyle/>
          <a:p>
            <a:pPr algn="ctr" eaLnBrk="1" hangingPunct="1"/>
            <a:r>
              <a:rPr lang="en-GB" altLang="en-US" dirty="0">
                <a:solidFill>
                  <a:schemeClr val="bg2"/>
                </a:solidFill>
              </a:rPr>
              <a:t>CHILDREN</a:t>
            </a:r>
          </a:p>
        </p:txBody>
      </p:sp>
      <p:sp>
        <p:nvSpPr>
          <p:cNvPr id="115715" name="Rectangle 3"/>
          <p:cNvSpPr>
            <a:spLocks noGrp="1" noChangeArrowheads="1"/>
          </p:cNvSpPr>
          <p:nvPr>
            <p:ph idx="1"/>
          </p:nvPr>
        </p:nvSpPr>
        <p:spPr>
          <a:xfrm>
            <a:off x="539552" y="1340768"/>
            <a:ext cx="8229600" cy="4680520"/>
          </a:xfrm>
        </p:spPr>
        <p:txBody>
          <a:bodyPr/>
          <a:lstStyle/>
          <a:p>
            <a:pPr eaLnBrk="1" hangingPunct="1">
              <a:buFont typeface="Arial" panose="020B0604020202020204" pitchFamily="34" charset="0"/>
              <a:buChar char="•"/>
            </a:pPr>
            <a:r>
              <a:rPr lang="en-GB" altLang="en-US" sz="2800" dirty="0">
                <a:solidFill>
                  <a:schemeClr val="bg2"/>
                </a:solidFill>
              </a:rPr>
              <a:t>Follow child protection guidelines </a:t>
            </a:r>
          </a:p>
          <a:p>
            <a:pPr eaLnBrk="1" hangingPunct="1">
              <a:buFont typeface="Arial" panose="020B0604020202020204" pitchFamily="34" charset="0"/>
              <a:buChar char="•"/>
            </a:pPr>
            <a:endParaRPr lang="en-GB" altLang="en-US" sz="2800" dirty="0">
              <a:solidFill>
                <a:schemeClr val="bg2"/>
              </a:solidFill>
            </a:endParaRPr>
          </a:p>
          <a:p>
            <a:pPr eaLnBrk="1" hangingPunct="1">
              <a:buFont typeface="Arial" panose="020B0604020202020204" pitchFamily="34" charset="0"/>
              <a:buChar char="•"/>
            </a:pPr>
            <a:r>
              <a:rPr lang="en-GB" altLang="en-US" sz="2800" dirty="0">
                <a:solidFill>
                  <a:schemeClr val="bg2"/>
                </a:solidFill>
              </a:rPr>
              <a:t>Speak to your designated child protection lead and ensure NRM is completed </a:t>
            </a:r>
          </a:p>
          <a:p>
            <a:pPr eaLnBrk="1" hangingPunct="1">
              <a:buFont typeface="Arial" panose="020B0604020202020204" pitchFamily="34" charset="0"/>
              <a:buChar char="•"/>
            </a:pPr>
            <a:endParaRPr lang="en-GB" altLang="en-US" sz="2800" dirty="0">
              <a:solidFill>
                <a:schemeClr val="bg2"/>
              </a:solidFill>
            </a:endParaRPr>
          </a:p>
          <a:p>
            <a:pPr eaLnBrk="1" hangingPunct="1">
              <a:buFont typeface="Arial" panose="020B0604020202020204" pitchFamily="34" charset="0"/>
              <a:buChar char="•"/>
            </a:pPr>
            <a:r>
              <a:rPr lang="en-GB" altLang="en-US" sz="2800" dirty="0">
                <a:solidFill>
                  <a:schemeClr val="bg2"/>
                </a:solidFill>
              </a:rPr>
              <a:t>Contact your local Children’s Social Services specifically </a:t>
            </a:r>
            <a:r>
              <a:rPr lang="en-GB" altLang="en-US" sz="2800" u="sng" dirty="0">
                <a:solidFill>
                  <a:schemeClr val="bg2"/>
                </a:solidFill>
              </a:rPr>
              <a:t>highlighting your concern for child exploitation OR the police in an emergency</a:t>
            </a:r>
          </a:p>
          <a:p>
            <a:pPr eaLnBrk="1" hangingPunct="1">
              <a:buFont typeface="Arial" panose="020B0604020202020204" pitchFamily="34" charset="0"/>
              <a:buChar char="•"/>
            </a:pPr>
            <a:endParaRPr lang="en-GB" altLang="en-US" sz="2800" u="sng" dirty="0">
              <a:solidFill>
                <a:schemeClr val="bg2"/>
              </a:solidFill>
            </a:endParaRPr>
          </a:p>
          <a:p>
            <a:pPr eaLnBrk="1" hangingPunct="1">
              <a:buFont typeface="Arial" panose="020B0604020202020204" pitchFamily="34" charset="0"/>
              <a:buChar char="•"/>
            </a:pPr>
            <a:r>
              <a:rPr lang="en-GB" altLang="en-US" sz="2800" dirty="0">
                <a:solidFill>
                  <a:schemeClr val="bg2"/>
                </a:solidFill>
              </a:rPr>
              <a:t>Contact ICTA – Independent Child Trafficking Advocates</a:t>
            </a:r>
          </a:p>
        </p:txBody>
      </p:sp>
    </p:spTree>
    <p:extLst>
      <p:ext uri="{BB962C8B-B14F-4D97-AF65-F5344CB8AC3E}">
        <p14:creationId xmlns:p14="http://schemas.microsoft.com/office/powerpoint/2010/main" val="8545520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idx="4294967295"/>
          </p:nvPr>
        </p:nvSpPr>
        <p:spPr>
          <a:xfrm>
            <a:off x="0" y="404813"/>
            <a:ext cx="6696075" cy="863600"/>
          </a:xfrm>
        </p:spPr>
        <p:txBody>
          <a:bodyPr/>
          <a:lstStyle/>
          <a:p>
            <a:pPr algn="ctr" eaLnBrk="1" hangingPunct="1"/>
            <a:r>
              <a:rPr lang="en-GB" altLang="en-US" dirty="0">
                <a:solidFill>
                  <a:schemeClr val="bg2"/>
                </a:solidFill>
              </a:rPr>
              <a:t>FIRST RESPONDER</a:t>
            </a:r>
          </a:p>
        </p:txBody>
      </p:sp>
      <p:sp>
        <p:nvSpPr>
          <p:cNvPr id="33795" name="TextBox 3"/>
          <p:cNvSpPr txBox="1">
            <a:spLocks noChangeArrowheads="1"/>
          </p:cNvSpPr>
          <p:nvPr/>
        </p:nvSpPr>
        <p:spPr bwMode="auto">
          <a:xfrm>
            <a:off x="755577" y="1268760"/>
            <a:ext cx="7704856"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0">
              <a:lnSpc>
                <a:spcPct val="150000"/>
              </a:lnSpc>
            </a:pPr>
            <a:r>
              <a:rPr lang="en-GB" sz="2800" u="sng" dirty="0">
                <a:solidFill>
                  <a:schemeClr val="bg2"/>
                </a:solidFill>
                <a:latin typeface="+mn-lt"/>
              </a:rPr>
              <a:t>PRIORITY</a:t>
            </a:r>
          </a:p>
          <a:p>
            <a:pPr marL="514350" lvl="0" indent="-514350">
              <a:lnSpc>
                <a:spcPct val="150000"/>
              </a:lnSpc>
              <a:buFont typeface="+mj-lt"/>
              <a:buAutoNum type="arabicPeriod"/>
            </a:pPr>
            <a:r>
              <a:rPr lang="en-GB" sz="2400" dirty="0">
                <a:solidFill>
                  <a:schemeClr val="bg2"/>
                </a:solidFill>
                <a:latin typeface="+mn-lt"/>
              </a:rPr>
              <a:t>First steps – “the escape from exploitation”</a:t>
            </a:r>
          </a:p>
          <a:p>
            <a:pPr lvl="0">
              <a:lnSpc>
                <a:spcPct val="150000"/>
              </a:lnSpc>
            </a:pPr>
            <a:r>
              <a:rPr lang="en-GB" sz="2800" u="sng" dirty="0">
                <a:solidFill>
                  <a:schemeClr val="bg2"/>
                </a:solidFill>
                <a:latin typeface="+mn-lt"/>
              </a:rPr>
              <a:t>SECONDARY</a:t>
            </a:r>
          </a:p>
          <a:p>
            <a:pPr>
              <a:lnSpc>
                <a:spcPct val="150000"/>
              </a:lnSpc>
            </a:pPr>
            <a:r>
              <a:rPr lang="en-GB" sz="2400" dirty="0">
                <a:solidFill>
                  <a:schemeClr val="bg2"/>
                </a:solidFill>
                <a:latin typeface="+mn-lt"/>
              </a:rPr>
              <a:t>2.</a:t>
            </a:r>
            <a:r>
              <a:rPr lang="en-GB" sz="2800" dirty="0">
                <a:solidFill>
                  <a:schemeClr val="bg2"/>
                </a:solidFill>
                <a:latin typeface="+mn-lt"/>
              </a:rPr>
              <a:t>  </a:t>
            </a:r>
            <a:r>
              <a:rPr lang="en-GB" sz="2400" dirty="0">
                <a:solidFill>
                  <a:schemeClr val="bg2"/>
                </a:solidFill>
                <a:latin typeface="+mn-lt"/>
              </a:rPr>
              <a:t>Secure accommodation </a:t>
            </a:r>
          </a:p>
          <a:p>
            <a:pPr>
              <a:lnSpc>
                <a:spcPct val="150000"/>
              </a:lnSpc>
            </a:pPr>
            <a:r>
              <a:rPr lang="en-GB" sz="2400" dirty="0">
                <a:solidFill>
                  <a:schemeClr val="bg2"/>
                </a:solidFill>
                <a:latin typeface="+mn-lt"/>
              </a:rPr>
              <a:t>3.  Recovery and reflection period</a:t>
            </a:r>
          </a:p>
          <a:p>
            <a:pPr marL="514350" indent="-514350">
              <a:lnSpc>
                <a:spcPct val="150000"/>
              </a:lnSpc>
              <a:buFont typeface="+mj-lt"/>
              <a:buAutoNum type="arabicPeriod" startAt="4"/>
            </a:pPr>
            <a:r>
              <a:rPr lang="en-GB" sz="2400" dirty="0">
                <a:solidFill>
                  <a:schemeClr val="bg2"/>
                </a:solidFill>
                <a:latin typeface="+mn-lt"/>
              </a:rPr>
              <a:t>Risk assessment and safety plan</a:t>
            </a:r>
          </a:p>
          <a:p>
            <a:pPr marL="514350" indent="-514350">
              <a:lnSpc>
                <a:spcPct val="150000"/>
              </a:lnSpc>
              <a:buFont typeface="+mj-lt"/>
              <a:buAutoNum type="arabicPeriod" startAt="4"/>
            </a:pPr>
            <a:r>
              <a:rPr lang="en-GB" sz="2400" dirty="0">
                <a:solidFill>
                  <a:schemeClr val="bg2"/>
                </a:solidFill>
                <a:latin typeface="+mn-lt"/>
              </a:rPr>
              <a:t>Support and exit plans</a:t>
            </a:r>
          </a:p>
          <a:p>
            <a:pPr marL="514350" indent="-514350">
              <a:lnSpc>
                <a:spcPct val="150000"/>
              </a:lnSpc>
              <a:buFont typeface="+mj-lt"/>
              <a:buAutoNum type="arabicPeriod" startAt="4"/>
            </a:pPr>
            <a:r>
              <a:rPr lang="en-GB" sz="2400" dirty="0">
                <a:solidFill>
                  <a:schemeClr val="bg2"/>
                </a:solidFill>
                <a:latin typeface="+mn-lt"/>
              </a:rPr>
              <a:t>YOU MAY ONLY GET ONE CHANCE TO SAVE A LIFE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79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7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457200"/>
            <a:ext cx="6729611" cy="1099592"/>
          </a:xfrm>
        </p:spPr>
        <p:txBody>
          <a:bodyPr/>
          <a:lstStyle/>
          <a:p>
            <a:pPr algn="ctr"/>
            <a:r>
              <a:rPr lang="en-GB" altLang="en-US" dirty="0">
                <a:solidFill>
                  <a:schemeClr val="bg2"/>
                </a:solidFill>
              </a:rPr>
              <a:t>NATIONAL REFERRAL MECHANISM</a:t>
            </a:r>
            <a:endParaRPr lang="en-GB" dirty="0">
              <a:solidFill>
                <a:schemeClr val="bg2"/>
              </a:solidFill>
            </a:endParaRPr>
          </a:p>
        </p:txBody>
      </p:sp>
      <p:sp>
        <p:nvSpPr>
          <p:cNvPr id="5" name="Content Placeholder 4"/>
          <p:cNvSpPr>
            <a:spLocks noGrp="1"/>
          </p:cNvSpPr>
          <p:nvPr>
            <p:ph idx="1"/>
          </p:nvPr>
        </p:nvSpPr>
        <p:spPr>
          <a:xfrm>
            <a:off x="457200" y="1700808"/>
            <a:ext cx="8435280" cy="4838104"/>
          </a:xfrm>
        </p:spPr>
        <p:txBody>
          <a:bodyPr/>
          <a:lstStyle/>
          <a:p>
            <a:pPr marL="0" indent="0" eaLnBrk="1" hangingPunct="1">
              <a:buNone/>
            </a:pPr>
            <a:r>
              <a:rPr lang="en-GB" altLang="en-US" sz="2800" dirty="0">
                <a:solidFill>
                  <a:schemeClr val="bg2"/>
                </a:solidFill>
              </a:rPr>
              <a:t>UK has two ‘Competent Authorities’, with trained case owners who make decisions on whether someone is a victim of trafficking.</a:t>
            </a:r>
          </a:p>
          <a:p>
            <a:pPr eaLnBrk="1" hangingPunct="1"/>
            <a:endParaRPr lang="en-GB" altLang="en-US" sz="1000" dirty="0">
              <a:solidFill>
                <a:schemeClr val="bg2"/>
              </a:solidFill>
            </a:endParaRPr>
          </a:p>
          <a:p>
            <a:pPr marL="0" indent="0" eaLnBrk="1" hangingPunct="1">
              <a:buNone/>
            </a:pPr>
            <a:r>
              <a:rPr lang="en-GB" altLang="en-US" sz="2800" dirty="0">
                <a:solidFill>
                  <a:schemeClr val="bg2"/>
                </a:solidFill>
              </a:rPr>
              <a:t>The 2 Competent Authorities : </a:t>
            </a:r>
          </a:p>
          <a:p>
            <a:pPr marL="0" indent="0" eaLnBrk="1" hangingPunct="1">
              <a:buNone/>
            </a:pPr>
            <a:endParaRPr lang="en-GB" altLang="en-US" sz="1000" dirty="0">
              <a:solidFill>
                <a:schemeClr val="bg2"/>
              </a:solidFill>
            </a:endParaRPr>
          </a:p>
          <a:p>
            <a:pPr eaLnBrk="1" hangingPunct="1">
              <a:buFont typeface="Arial" panose="020B0604020202020204" pitchFamily="34" charset="0"/>
              <a:buChar char="•"/>
            </a:pPr>
            <a:r>
              <a:rPr lang="en-GB" altLang="en-US" sz="2800" dirty="0">
                <a:solidFill>
                  <a:schemeClr val="bg2"/>
                </a:solidFill>
              </a:rPr>
              <a:t>Non EU - UKVI – UK Visas &amp; Immigration</a:t>
            </a:r>
          </a:p>
          <a:p>
            <a:pPr eaLnBrk="1" hangingPunct="1">
              <a:buFont typeface="Arial" panose="020B0604020202020204" pitchFamily="34" charset="0"/>
              <a:buChar char="•"/>
            </a:pPr>
            <a:endParaRPr lang="en-GB" altLang="en-US" sz="1000" dirty="0">
              <a:solidFill>
                <a:schemeClr val="bg2"/>
              </a:solidFill>
            </a:endParaRPr>
          </a:p>
          <a:p>
            <a:pPr eaLnBrk="1" hangingPunct="1">
              <a:buFont typeface="Arial" panose="020B0604020202020204" pitchFamily="34" charset="0"/>
              <a:buChar char="•"/>
            </a:pPr>
            <a:r>
              <a:rPr lang="en-GB" altLang="en-US" sz="2800" dirty="0">
                <a:solidFill>
                  <a:schemeClr val="bg2"/>
                </a:solidFill>
              </a:rPr>
              <a:t>EU - National Crime Agency – NCA – Modern Slavery Human Trafficking Unit. </a:t>
            </a:r>
          </a:p>
          <a:p>
            <a:endParaRPr lang="en-GB"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2"/>
                </a:solidFill>
              </a:rPr>
              <a:t>WHO ARE FIRST RESPONDERS?</a:t>
            </a:r>
          </a:p>
        </p:txBody>
      </p:sp>
      <p:sp>
        <p:nvSpPr>
          <p:cNvPr id="3" name="Content Placeholder 2"/>
          <p:cNvSpPr>
            <a:spLocks noGrp="1"/>
          </p:cNvSpPr>
          <p:nvPr>
            <p:ph idx="1"/>
          </p:nvPr>
        </p:nvSpPr>
        <p:spPr>
          <a:xfrm>
            <a:off x="539552" y="1844824"/>
            <a:ext cx="8229600" cy="3886200"/>
          </a:xfrm>
        </p:spPr>
        <p:txBody>
          <a:bodyPr>
            <a:noAutofit/>
          </a:bodyPr>
          <a:lstStyle/>
          <a:p>
            <a:pPr marL="0" indent="0">
              <a:buNone/>
            </a:pPr>
            <a:r>
              <a:rPr lang="en-GB" sz="2200" dirty="0">
                <a:solidFill>
                  <a:schemeClr val="bg2"/>
                </a:solidFill>
              </a:rPr>
              <a:t>In Wales, the statutory first responders are: </a:t>
            </a:r>
          </a:p>
          <a:p>
            <a:pPr>
              <a:buFont typeface="Arial" panose="020B0604020202020204" pitchFamily="34" charset="0"/>
              <a:buChar char="•"/>
            </a:pPr>
            <a:r>
              <a:rPr lang="en-GB" sz="2200" dirty="0">
                <a:solidFill>
                  <a:schemeClr val="bg2"/>
                </a:solidFill>
              </a:rPr>
              <a:t>local authorities, </a:t>
            </a:r>
          </a:p>
          <a:p>
            <a:pPr>
              <a:buFont typeface="Arial" panose="020B0604020202020204" pitchFamily="34" charset="0"/>
              <a:buChar char="•"/>
            </a:pPr>
            <a:r>
              <a:rPr lang="en-GB" sz="2200" dirty="0">
                <a:solidFill>
                  <a:schemeClr val="bg2"/>
                </a:solidFill>
              </a:rPr>
              <a:t>the police force,</a:t>
            </a:r>
          </a:p>
          <a:p>
            <a:pPr>
              <a:buFont typeface="Arial" panose="020B0604020202020204" pitchFamily="34" charset="0"/>
              <a:buChar char="•"/>
            </a:pPr>
            <a:r>
              <a:rPr lang="en-GB" sz="2200" dirty="0">
                <a:solidFill>
                  <a:schemeClr val="bg2"/>
                </a:solidFill>
              </a:rPr>
              <a:t>UK Visas and Immigration and Border Force </a:t>
            </a:r>
          </a:p>
          <a:p>
            <a:pPr>
              <a:buFont typeface="Arial" panose="020B0604020202020204" pitchFamily="34" charset="0"/>
              <a:buChar char="•"/>
            </a:pPr>
            <a:r>
              <a:rPr lang="en-GB" sz="2200" dirty="0">
                <a:solidFill>
                  <a:schemeClr val="bg2"/>
                </a:solidFill>
              </a:rPr>
              <a:t>The </a:t>
            </a:r>
            <a:r>
              <a:rPr lang="en-GB" sz="2200" dirty="0" err="1">
                <a:solidFill>
                  <a:schemeClr val="bg2"/>
                </a:solidFill>
              </a:rPr>
              <a:t>Gangmasters</a:t>
            </a:r>
            <a:r>
              <a:rPr lang="en-GB" sz="2200" dirty="0">
                <a:solidFill>
                  <a:schemeClr val="bg2"/>
                </a:solidFill>
              </a:rPr>
              <a:t> Labour Abuse Authority. </a:t>
            </a:r>
          </a:p>
          <a:p>
            <a:pPr>
              <a:buFont typeface="Arial" panose="020B0604020202020204" pitchFamily="34" charset="0"/>
              <a:buChar char="•"/>
            </a:pPr>
            <a:endParaRPr lang="en-GB" sz="2200" dirty="0">
              <a:solidFill>
                <a:schemeClr val="bg2"/>
              </a:solidFill>
            </a:endParaRPr>
          </a:p>
          <a:p>
            <a:pPr marL="0" indent="0">
              <a:buNone/>
            </a:pPr>
            <a:r>
              <a:rPr lang="en-GB" sz="2200" dirty="0">
                <a:solidFill>
                  <a:schemeClr val="bg2"/>
                </a:solidFill>
              </a:rPr>
              <a:t>NGO first responders in Wales:</a:t>
            </a:r>
          </a:p>
          <a:p>
            <a:pPr>
              <a:buFont typeface="Arial" panose="020B0604020202020204" pitchFamily="34" charset="0"/>
              <a:buChar char="•"/>
            </a:pPr>
            <a:r>
              <a:rPr lang="en-GB" sz="2200" dirty="0">
                <a:solidFill>
                  <a:schemeClr val="bg2"/>
                </a:solidFill>
              </a:rPr>
              <a:t>BAWSO </a:t>
            </a:r>
          </a:p>
          <a:p>
            <a:pPr>
              <a:buFont typeface="Arial" panose="020B0604020202020204" pitchFamily="34" charset="0"/>
              <a:buChar char="•"/>
            </a:pPr>
            <a:r>
              <a:rPr lang="en-GB" sz="2200" dirty="0">
                <a:solidFill>
                  <a:schemeClr val="bg2"/>
                </a:solidFill>
              </a:rPr>
              <a:t>New Pathways. </a:t>
            </a:r>
          </a:p>
          <a:p>
            <a:pPr marL="0" indent="0">
              <a:buNone/>
            </a:pPr>
            <a:endParaRPr lang="en-GB" sz="2200" dirty="0">
              <a:solidFill>
                <a:schemeClr val="bg2"/>
              </a:solidFill>
            </a:endParaRPr>
          </a:p>
          <a:p>
            <a:pPr marL="0" indent="0">
              <a:buNone/>
            </a:pPr>
            <a:r>
              <a:rPr lang="en-GB" sz="2200" dirty="0">
                <a:solidFill>
                  <a:schemeClr val="bg2"/>
                </a:solidFill>
              </a:rPr>
              <a:t>Other first responders in the UK include Salvation Army, the NSPCC, and </a:t>
            </a:r>
            <a:r>
              <a:rPr lang="en-GB" sz="2200" dirty="0" err="1">
                <a:solidFill>
                  <a:schemeClr val="bg2"/>
                </a:solidFill>
              </a:rPr>
              <a:t>Barnado's</a:t>
            </a:r>
            <a:r>
              <a:rPr lang="en-GB" sz="2200" dirty="0">
                <a:solidFill>
                  <a:schemeClr val="bg2"/>
                </a:solidFill>
              </a:rPr>
              <a:t>. </a:t>
            </a:r>
          </a:p>
        </p:txBody>
      </p:sp>
    </p:spTree>
    <p:extLst>
      <p:ext uri="{BB962C8B-B14F-4D97-AF65-F5344CB8AC3E}">
        <p14:creationId xmlns:p14="http://schemas.microsoft.com/office/powerpoint/2010/main" val="25975377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6585595" cy="647996"/>
          </a:xfrm>
        </p:spPr>
        <p:txBody>
          <a:bodyPr/>
          <a:lstStyle/>
          <a:p>
            <a:pPr algn="ctr"/>
            <a:r>
              <a:rPr lang="en-GB" altLang="en-US" sz="2800" dirty="0">
                <a:solidFill>
                  <a:schemeClr val="bg2"/>
                </a:solidFill>
              </a:rPr>
              <a:t>NATIONAL REFERRAL MECHANISM</a:t>
            </a:r>
            <a:endParaRPr lang="en-GB" sz="2800" dirty="0">
              <a:solidFill>
                <a:schemeClr val="bg2"/>
              </a:solidFill>
            </a:endParaRPr>
          </a:p>
        </p:txBody>
      </p:sp>
      <p:sp>
        <p:nvSpPr>
          <p:cNvPr id="129027" name="AutoShape 3"/>
          <p:cNvSpPr>
            <a:spLocks noChangeArrowheads="1"/>
          </p:cNvSpPr>
          <p:nvPr/>
        </p:nvSpPr>
        <p:spPr bwMode="auto">
          <a:xfrm>
            <a:off x="3275856" y="908645"/>
            <a:ext cx="2665412" cy="792163"/>
          </a:xfrm>
          <a:prstGeom prst="roundRect">
            <a:avLst>
              <a:gd name="adj" fmla="val 16667"/>
            </a:avLst>
          </a:prstGeom>
          <a:solidFill>
            <a:srgbClr val="008080">
              <a:alpha val="47842"/>
            </a:srgbClr>
          </a:solidFill>
          <a:ln w="12700">
            <a:solidFill>
              <a:schemeClr val="tx1"/>
            </a:solidFill>
            <a:round/>
            <a:headEnd/>
            <a:tailEnd/>
          </a:ln>
        </p:spPr>
        <p:txBody>
          <a:bodyPr wrap="none" lIns="90000" tIns="46800" rIns="90000" bIns="468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200">
                <a:cs typeface="Arial" pitchFamily="34" charset="0"/>
              </a:rPr>
              <a:t>UKHTC receives referral </a:t>
            </a:r>
          </a:p>
          <a:p>
            <a:pPr algn="ctr" eaLnBrk="1" hangingPunct="1"/>
            <a:r>
              <a:rPr lang="en-GB" altLang="en-US" sz="1200">
                <a:cs typeface="Arial" pitchFamily="34" charset="0"/>
              </a:rPr>
              <a:t>from First Responder</a:t>
            </a:r>
          </a:p>
          <a:p>
            <a:pPr algn="ctr" eaLnBrk="1" hangingPunct="1"/>
            <a:r>
              <a:rPr lang="en-GB" altLang="en-US" sz="1200">
                <a:cs typeface="Arial" pitchFamily="34" charset="0"/>
              </a:rPr>
              <a:t>Consideration of referral </a:t>
            </a:r>
            <a:endParaRPr lang="en-US" altLang="en-US" sz="1200">
              <a:cs typeface="Arial" pitchFamily="34" charset="0"/>
            </a:endParaRPr>
          </a:p>
        </p:txBody>
      </p:sp>
      <p:sp>
        <p:nvSpPr>
          <p:cNvPr id="129028" name="AutoShape 4"/>
          <p:cNvSpPr>
            <a:spLocks noChangeArrowheads="1"/>
          </p:cNvSpPr>
          <p:nvPr/>
        </p:nvSpPr>
        <p:spPr bwMode="auto">
          <a:xfrm>
            <a:off x="2916238" y="2060848"/>
            <a:ext cx="2667000" cy="433387"/>
          </a:xfrm>
          <a:prstGeom prst="roundRect">
            <a:avLst>
              <a:gd name="adj" fmla="val 16667"/>
            </a:avLst>
          </a:prstGeom>
          <a:solidFill>
            <a:srgbClr val="008080">
              <a:alpha val="47842"/>
            </a:srgbClr>
          </a:solidFill>
          <a:ln w="12700">
            <a:solidFill>
              <a:srgbClr val="FF0066"/>
            </a:solidFill>
            <a:round/>
            <a:headEnd/>
            <a:tailEnd/>
          </a:ln>
        </p:spPr>
        <p:txBody>
          <a:bodyPr wrap="none" lIns="90000" tIns="46800" rIns="90000" bIns="468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400" dirty="0">
                <a:cs typeface="Arial" pitchFamily="34" charset="0"/>
              </a:rPr>
              <a:t>Reasonable Grounds</a:t>
            </a:r>
            <a:r>
              <a:rPr lang="en-GB" altLang="en-US" sz="1000" dirty="0">
                <a:cs typeface="Arial" pitchFamily="34" charset="0"/>
              </a:rPr>
              <a:t> </a:t>
            </a:r>
            <a:r>
              <a:rPr lang="en-GB" altLang="en-US" sz="1400" dirty="0">
                <a:cs typeface="Arial" pitchFamily="34" charset="0"/>
              </a:rPr>
              <a:t>Decision</a:t>
            </a:r>
            <a:endParaRPr lang="en-US" altLang="en-US" sz="1400" dirty="0">
              <a:cs typeface="Arial" pitchFamily="34" charset="0"/>
            </a:endParaRPr>
          </a:p>
        </p:txBody>
      </p:sp>
      <p:sp>
        <p:nvSpPr>
          <p:cNvPr id="129029" name="Oval 6"/>
          <p:cNvSpPr>
            <a:spLocks noChangeArrowheads="1"/>
          </p:cNvSpPr>
          <p:nvPr/>
        </p:nvSpPr>
        <p:spPr bwMode="auto">
          <a:xfrm>
            <a:off x="324197" y="908770"/>
            <a:ext cx="2087563" cy="1008062"/>
          </a:xfrm>
          <a:prstGeom prst="ellipse">
            <a:avLst/>
          </a:prstGeom>
          <a:solidFill>
            <a:schemeClr val="hlink">
              <a:alpha val="59999"/>
            </a:schemeClr>
          </a:solidFill>
          <a:ln w="12700">
            <a:solidFill>
              <a:schemeClr val="tx1"/>
            </a:solidFill>
            <a:round/>
            <a:headEnd/>
            <a:tailEnd/>
          </a:ln>
        </p:spPr>
        <p:txBody>
          <a:bodyPr wrap="none" lIns="90000" tIns="46800" rIns="90000" bIns="468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200" dirty="0">
                <a:cs typeface="Arial" pitchFamily="34" charset="0"/>
              </a:rPr>
              <a:t>Contact key agencies for </a:t>
            </a:r>
          </a:p>
          <a:p>
            <a:pPr algn="ctr" eaLnBrk="1" hangingPunct="1"/>
            <a:r>
              <a:rPr lang="en-GB" altLang="en-US" sz="1200" dirty="0">
                <a:cs typeface="Arial" pitchFamily="34" charset="0"/>
              </a:rPr>
              <a:t>information during </a:t>
            </a:r>
          </a:p>
          <a:p>
            <a:pPr algn="ctr" eaLnBrk="1" hangingPunct="1"/>
            <a:r>
              <a:rPr lang="en-GB" altLang="en-US" sz="1200" dirty="0">
                <a:cs typeface="Arial" pitchFamily="34" charset="0"/>
              </a:rPr>
              <a:t>consideration process.</a:t>
            </a:r>
            <a:endParaRPr lang="en-US" altLang="en-US" sz="1200" dirty="0">
              <a:cs typeface="Arial" pitchFamily="34" charset="0"/>
            </a:endParaRPr>
          </a:p>
        </p:txBody>
      </p:sp>
      <p:sp>
        <p:nvSpPr>
          <p:cNvPr id="129030" name="AutoShape 7"/>
          <p:cNvSpPr>
            <a:spLocks noChangeArrowheads="1"/>
          </p:cNvSpPr>
          <p:nvPr/>
        </p:nvSpPr>
        <p:spPr bwMode="auto">
          <a:xfrm>
            <a:off x="2843808" y="5805264"/>
            <a:ext cx="1584325" cy="792163"/>
          </a:xfrm>
          <a:prstGeom prst="roundRect">
            <a:avLst>
              <a:gd name="adj" fmla="val 16667"/>
            </a:avLst>
          </a:prstGeom>
          <a:solidFill>
            <a:schemeClr val="hlink">
              <a:alpha val="49019"/>
            </a:schemeClr>
          </a:solidFill>
          <a:ln w="15875">
            <a:solidFill>
              <a:srgbClr val="FFFF66"/>
            </a:solidFill>
            <a:round/>
            <a:headEnd/>
            <a:tailEnd/>
          </a:ln>
        </p:spPr>
        <p:txBody>
          <a:bodyPr wrap="none" lIns="90000" tIns="46800" rIns="90000" bIns="468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400" dirty="0">
                <a:cs typeface="Arial" pitchFamily="34" charset="0"/>
              </a:rPr>
              <a:t>Residence Permit</a:t>
            </a:r>
            <a:r>
              <a:rPr lang="en-GB" altLang="en-US" sz="1000" dirty="0">
                <a:solidFill>
                  <a:schemeClr val="hlink"/>
                </a:solidFill>
                <a:cs typeface="Arial" pitchFamily="34" charset="0"/>
              </a:rPr>
              <a:t> </a:t>
            </a:r>
          </a:p>
          <a:p>
            <a:pPr algn="ctr" eaLnBrk="1" hangingPunct="1"/>
            <a:endParaRPr lang="en-US" altLang="en-US" sz="800" dirty="0">
              <a:solidFill>
                <a:schemeClr val="hlink"/>
              </a:solidFill>
              <a:cs typeface="Arial" pitchFamily="34" charset="0"/>
            </a:endParaRPr>
          </a:p>
        </p:txBody>
      </p:sp>
      <p:sp>
        <p:nvSpPr>
          <p:cNvPr id="129031" name="AutoShape 8"/>
          <p:cNvSpPr>
            <a:spLocks noChangeArrowheads="1"/>
          </p:cNvSpPr>
          <p:nvPr/>
        </p:nvSpPr>
        <p:spPr bwMode="auto">
          <a:xfrm>
            <a:off x="5436319" y="5733256"/>
            <a:ext cx="2232025" cy="863600"/>
          </a:xfrm>
          <a:prstGeom prst="roundRect">
            <a:avLst>
              <a:gd name="adj" fmla="val 16667"/>
            </a:avLst>
          </a:prstGeom>
          <a:solidFill>
            <a:srgbClr val="008080">
              <a:alpha val="47058"/>
            </a:srgbClr>
          </a:solidFill>
          <a:ln w="19050">
            <a:solidFill>
              <a:srgbClr val="66FFFF"/>
            </a:solidFill>
            <a:round/>
            <a:headEnd/>
            <a:tailEnd/>
          </a:ln>
        </p:spPr>
        <p:txBody>
          <a:bodyPr wrap="none" lIns="90000" tIns="46800" rIns="90000" bIns="468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400" dirty="0">
                <a:cs typeface="Arial" pitchFamily="34" charset="0"/>
              </a:rPr>
              <a:t>No residence permit</a:t>
            </a:r>
          </a:p>
          <a:p>
            <a:pPr algn="ctr" eaLnBrk="1" hangingPunct="1"/>
            <a:r>
              <a:rPr lang="en-GB" altLang="en-US" sz="1400" dirty="0">
                <a:cs typeface="Arial" pitchFamily="34" charset="0"/>
              </a:rPr>
              <a:t>Relevant immigration </a:t>
            </a:r>
          </a:p>
          <a:p>
            <a:pPr algn="ctr" eaLnBrk="1" hangingPunct="1"/>
            <a:r>
              <a:rPr lang="en-GB" altLang="en-US" sz="1400" dirty="0">
                <a:cs typeface="Arial" pitchFamily="34" charset="0"/>
              </a:rPr>
              <a:t>process </a:t>
            </a:r>
          </a:p>
          <a:p>
            <a:pPr algn="ctr" eaLnBrk="1" hangingPunct="1"/>
            <a:r>
              <a:rPr lang="en-GB" altLang="en-US" sz="1400" dirty="0">
                <a:cs typeface="Arial" pitchFamily="34" charset="0"/>
              </a:rPr>
              <a:t>continues</a:t>
            </a:r>
            <a:endParaRPr lang="en-US" altLang="en-US" sz="1400" dirty="0">
              <a:cs typeface="Arial" pitchFamily="34" charset="0"/>
            </a:endParaRPr>
          </a:p>
        </p:txBody>
      </p:sp>
      <p:sp>
        <p:nvSpPr>
          <p:cNvPr id="129032" name="AutoShape 9"/>
          <p:cNvSpPr>
            <a:spLocks noChangeArrowheads="1"/>
          </p:cNvSpPr>
          <p:nvPr/>
        </p:nvSpPr>
        <p:spPr bwMode="auto">
          <a:xfrm>
            <a:off x="2699793" y="4365104"/>
            <a:ext cx="2735808" cy="576263"/>
          </a:xfrm>
          <a:prstGeom prst="roundRect">
            <a:avLst>
              <a:gd name="adj" fmla="val 16667"/>
            </a:avLst>
          </a:prstGeom>
          <a:solidFill>
            <a:srgbClr val="008080">
              <a:alpha val="47842"/>
            </a:srgbClr>
          </a:solidFill>
          <a:ln w="12700">
            <a:solidFill>
              <a:srgbClr val="FF0066"/>
            </a:solidFill>
            <a:round/>
            <a:headEnd/>
            <a:tailEnd/>
          </a:ln>
        </p:spPr>
        <p:txBody>
          <a:bodyPr wrap="none" lIns="90000" tIns="46800" rIns="90000" bIns="468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400" dirty="0">
                <a:cs typeface="Arial" pitchFamily="34" charset="0"/>
              </a:rPr>
              <a:t>Conclusive Decision</a:t>
            </a:r>
            <a:endParaRPr lang="en-US" altLang="en-US" sz="1400" dirty="0">
              <a:cs typeface="Arial" pitchFamily="34" charset="0"/>
            </a:endParaRPr>
          </a:p>
        </p:txBody>
      </p:sp>
      <p:sp>
        <p:nvSpPr>
          <p:cNvPr id="129033" name="AutoShape 10"/>
          <p:cNvSpPr>
            <a:spLocks noChangeArrowheads="1"/>
          </p:cNvSpPr>
          <p:nvPr/>
        </p:nvSpPr>
        <p:spPr bwMode="auto">
          <a:xfrm>
            <a:off x="3419872" y="3501008"/>
            <a:ext cx="2592387" cy="576262"/>
          </a:xfrm>
          <a:prstGeom prst="roundRect">
            <a:avLst>
              <a:gd name="adj" fmla="val 16667"/>
            </a:avLst>
          </a:prstGeom>
          <a:solidFill>
            <a:srgbClr val="008080">
              <a:alpha val="47842"/>
            </a:srgbClr>
          </a:solidFill>
          <a:ln w="12700">
            <a:solidFill>
              <a:srgbClr val="FF0066"/>
            </a:solidFill>
            <a:round/>
            <a:headEnd/>
            <a:tailEnd/>
          </a:ln>
        </p:spPr>
        <p:txBody>
          <a:bodyPr wrap="none" lIns="90000" tIns="46800" rIns="90000" bIns="468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400">
                <a:cs typeface="Arial" pitchFamily="34" charset="0"/>
              </a:rPr>
              <a:t>45 Day recovery and </a:t>
            </a:r>
          </a:p>
          <a:p>
            <a:pPr algn="ctr" eaLnBrk="1" hangingPunct="1"/>
            <a:r>
              <a:rPr lang="en-GB" altLang="en-US" sz="1400">
                <a:cs typeface="Arial" pitchFamily="34" charset="0"/>
              </a:rPr>
              <a:t>reflection period</a:t>
            </a:r>
            <a:endParaRPr lang="en-US" altLang="en-US" sz="1400">
              <a:cs typeface="Arial" pitchFamily="34" charset="0"/>
            </a:endParaRPr>
          </a:p>
        </p:txBody>
      </p:sp>
      <p:sp>
        <p:nvSpPr>
          <p:cNvPr id="129034" name="AutoShape 11"/>
          <p:cNvSpPr>
            <a:spLocks noChangeArrowheads="1"/>
          </p:cNvSpPr>
          <p:nvPr/>
        </p:nvSpPr>
        <p:spPr bwMode="auto">
          <a:xfrm>
            <a:off x="4356100" y="2780928"/>
            <a:ext cx="504825" cy="431800"/>
          </a:xfrm>
          <a:prstGeom prst="roundRect">
            <a:avLst>
              <a:gd name="adj" fmla="val 16667"/>
            </a:avLst>
          </a:prstGeom>
          <a:solidFill>
            <a:srgbClr val="66FF33"/>
          </a:solidFill>
          <a:ln w="12700">
            <a:solidFill>
              <a:schemeClr val="tx1"/>
            </a:solidFill>
            <a:round/>
            <a:headEnd/>
            <a:tailEnd/>
          </a:ln>
        </p:spPr>
        <p:txBody>
          <a:bodyPr wrap="none" lIns="90000" tIns="46800" rIns="90000" bIns="468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000" b="1">
                <a:cs typeface="Arial" pitchFamily="34" charset="0"/>
              </a:rPr>
              <a:t>YES</a:t>
            </a:r>
            <a:endParaRPr lang="en-US" altLang="en-US" sz="1000" b="1">
              <a:cs typeface="Arial" pitchFamily="34" charset="0"/>
            </a:endParaRPr>
          </a:p>
        </p:txBody>
      </p:sp>
      <p:sp>
        <p:nvSpPr>
          <p:cNvPr id="129035" name="AutoShape 12"/>
          <p:cNvSpPr>
            <a:spLocks noChangeArrowheads="1"/>
          </p:cNvSpPr>
          <p:nvPr/>
        </p:nvSpPr>
        <p:spPr bwMode="auto">
          <a:xfrm>
            <a:off x="6156325" y="2060848"/>
            <a:ext cx="503238" cy="433387"/>
          </a:xfrm>
          <a:prstGeom prst="roundRect">
            <a:avLst>
              <a:gd name="adj" fmla="val 16667"/>
            </a:avLst>
          </a:prstGeom>
          <a:solidFill>
            <a:srgbClr val="FF0000">
              <a:alpha val="74901"/>
            </a:srgbClr>
          </a:solidFill>
          <a:ln w="12700">
            <a:solidFill>
              <a:schemeClr val="tx1"/>
            </a:solidFill>
            <a:round/>
            <a:headEnd/>
            <a:tailEnd/>
          </a:ln>
        </p:spPr>
        <p:txBody>
          <a:bodyPr wrap="none" lIns="90000" tIns="46800" rIns="90000" bIns="468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000" b="1">
                <a:cs typeface="Arial" pitchFamily="34" charset="0"/>
              </a:rPr>
              <a:t>NO</a:t>
            </a:r>
            <a:endParaRPr lang="en-US" altLang="en-US" sz="1000" b="1">
              <a:cs typeface="Arial" pitchFamily="34" charset="0"/>
            </a:endParaRPr>
          </a:p>
        </p:txBody>
      </p:sp>
      <p:sp>
        <p:nvSpPr>
          <p:cNvPr id="129036" name="Oval 13"/>
          <p:cNvSpPr>
            <a:spLocks noChangeArrowheads="1"/>
          </p:cNvSpPr>
          <p:nvPr/>
        </p:nvSpPr>
        <p:spPr bwMode="auto">
          <a:xfrm>
            <a:off x="251520" y="3212976"/>
            <a:ext cx="2303463" cy="1154112"/>
          </a:xfrm>
          <a:prstGeom prst="ellipse">
            <a:avLst/>
          </a:prstGeom>
          <a:solidFill>
            <a:schemeClr val="hlink">
              <a:alpha val="59999"/>
            </a:schemeClr>
          </a:solidFill>
          <a:ln w="12700">
            <a:solidFill>
              <a:schemeClr val="tx1"/>
            </a:solidFill>
            <a:round/>
            <a:headEnd/>
            <a:tailEnd/>
          </a:ln>
        </p:spPr>
        <p:txBody>
          <a:bodyPr wrap="none" lIns="90000" tIns="46800" rIns="90000" bIns="468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200" dirty="0">
                <a:cs typeface="Arial" pitchFamily="34" charset="0"/>
              </a:rPr>
              <a:t>Able to access temporary</a:t>
            </a:r>
          </a:p>
          <a:p>
            <a:pPr algn="ctr" eaLnBrk="1" hangingPunct="1"/>
            <a:r>
              <a:rPr lang="en-US" altLang="en-US" sz="1200" dirty="0">
                <a:cs typeface="Arial" pitchFamily="34" charset="0"/>
              </a:rPr>
              <a:t>safe housing through </a:t>
            </a:r>
          </a:p>
          <a:p>
            <a:pPr algn="ctr" eaLnBrk="1" hangingPunct="1"/>
            <a:r>
              <a:rPr lang="en-US" altLang="en-US" sz="1200" dirty="0">
                <a:cs typeface="Arial" pitchFamily="34" charset="0"/>
              </a:rPr>
              <a:t>Local Authority /</a:t>
            </a:r>
          </a:p>
          <a:p>
            <a:pPr algn="ctr" eaLnBrk="1" hangingPunct="1"/>
            <a:r>
              <a:rPr lang="en-US" altLang="en-US" sz="1200" dirty="0">
                <a:cs typeface="Arial" pitchFamily="34" charset="0"/>
              </a:rPr>
              <a:t> Salvation Army</a:t>
            </a:r>
            <a:r>
              <a:rPr lang="en-US" altLang="en-US" sz="1000" dirty="0">
                <a:cs typeface="Arial" pitchFamily="34" charset="0"/>
              </a:rPr>
              <a:t> </a:t>
            </a:r>
          </a:p>
        </p:txBody>
      </p:sp>
      <p:sp>
        <p:nvSpPr>
          <p:cNvPr id="129037" name="AutoShape 14"/>
          <p:cNvSpPr>
            <a:spLocks noChangeArrowheads="1"/>
          </p:cNvSpPr>
          <p:nvPr/>
        </p:nvSpPr>
        <p:spPr bwMode="auto">
          <a:xfrm>
            <a:off x="7380288" y="1844824"/>
            <a:ext cx="1439862" cy="935037"/>
          </a:xfrm>
          <a:prstGeom prst="roundRect">
            <a:avLst>
              <a:gd name="adj" fmla="val 16667"/>
            </a:avLst>
          </a:prstGeom>
          <a:solidFill>
            <a:schemeClr val="accent1">
              <a:alpha val="90979"/>
            </a:schemeClr>
          </a:solidFill>
          <a:ln w="12700">
            <a:solidFill>
              <a:schemeClr val="tx1"/>
            </a:solidFill>
            <a:round/>
            <a:headEnd/>
            <a:tailEnd/>
          </a:ln>
        </p:spPr>
        <p:txBody>
          <a:bodyPr wrap="none" lIns="90000" tIns="46800" rIns="90000" bIns="468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200">
                <a:cs typeface="Arial" pitchFamily="34" charset="0"/>
              </a:rPr>
              <a:t>No appeal </a:t>
            </a:r>
          </a:p>
          <a:p>
            <a:pPr algn="ctr" eaLnBrk="1" hangingPunct="1"/>
            <a:r>
              <a:rPr lang="en-GB" altLang="en-US" sz="1200">
                <a:cs typeface="Arial" pitchFamily="34" charset="0"/>
              </a:rPr>
              <a:t>mechanism.</a:t>
            </a:r>
          </a:p>
          <a:p>
            <a:pPr algn="ctr" eaLnBrk="1" hangingPunct="1"/>
            <a:r>
              <a:rPr lang="en-GB" altLang="en-US" sz="1200">
                <a:cs typeface="Arial" pitchFamily="34" charset="0"/>
              </a:rPr>
              <a:t>Decision letter sent</a:t>
            </a:r>
          </a:p>
          <a:p>
            <a:pPr algn="ctr" eaLnBrk="1" hangingPunct="1"/>
            <a:r>
              <a:rPr lang="en-GB" altLang="en-US" sz="1200">
                <a:cs typeface="Arial" pitchFamily="34" charset="0"/>
              </a:rPr>
              <a:t> to referrer</a:t>
            </a:r>
            <a:endParaRPr lang="en-US" altLang="en-US" sz="1200">
              <a:cs typeface="Arial" pitchFamily="34" charset="0"/>
            </a:endParaRPr>
          </a:p>
        </p:txBody>
      </p:sp>
      <p:sp>
        <p:nvSpPr>
          <p:cNvPr id="129038" name="AutoShape 15"/>
          <p:cNvSpPr>
            <a:spLocks noChangeArrowheads="1"/>
          </p:cNvSpPr>
          <p:nvPr/>
        </p:nvSpPr>
        <p:spPr bwMode="auto">
          <a:xfrm>
            <a:off x="7451725" y="4077072"/>
            <a:ext cx="1512888" cy="1079500"/>
          </a:xfrm>
          <a:prstGeom prst="roundRect">
            <a:avLst>
              <a:gd name="adj" fmla="val 16667"/>
            </a:avLst>
          </a:prstGeom>
          <a:solidFill>
            <a:schemeClr val="accent1">
              <a:alpha val="90979"/>
            </a:schemeClr>
          </a:solidFill>
          <a:ln w="12700">
            <a:solidFill>
              <a:schemeClr val="tx1"/>
            </a:solidFill>
            <a:round/>
            <a:headEnd/>
            <a:tailEnd/>
          </a:ln>
        </p:spPr>
        <p:txBody>
          <a:bodyPr wrap="none" lIns="90000" tIns="46800" rIns="90000" bIns="468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200">
                <a:cs typeface="Arial" pitchFamily="34" charset="0"/>
              </a:rPr>
              <a:t>No appeal </a:t>
            </a:r>
          </a:p>
          <a:p>
            <a:pPr algn="ctr" eaLnBrk="1" hangingPunct="1"/>
            <a:r>
              <a:rPr lang="en-GB" altLang="en-US" sz="1200">
                <a:cs typeface="Arial" pitchFamily="34" charset="0"/>
              </a:rPr>
              <a:t>mechanism. </a:t>
            </a:r>
          </a:p>
          <a:p>
            <a:pPr algn="ctr" eaLnBrk="1" hangingPunct="1"/>
            <a:r>
              <a:rPr lang="en-GB" altLang="en-US" sz="1200">
                <a:cs typeface="Arial" pitchFamily="34" charset="0"/>
              </a:rPr>
              <a:t>immigration </a:t>
            </a:r>
          </a:p>
          <a:p>
            <a:pPr algn="ctr" eaLnBrk="1" hangingPunct="1"/>
            <a:r>
              <a:rPr lang="en-GB" altLang="en-US" sz="1200">
                <a:cs typeface="Arial" pitchFamily="34" charset="0"/>
              </a:rPr>
              <a:t>process continues</a:t>
            </a:r>
            <a:endParaRPr lang="en-US" altLang="en-US" sz="1200">
              <a:cs typeface="Arial" pitchFamily="34" charset="0"/>
            </a:endParaRPr>
          </a:p>
        </p:txBody>
      </p:sp>
      <p:sp>
        <p:nvSpPr>
          <p:cNvPr id="129039" name="AutoShape 16"/>
          <p:cNvSpPr>
            <a:spLocks noChangeArrowheads="1"/>
          </p:cNvSpPr>
          <p:nvPr/>
        </p:nvSpPr>
        <p:spPr bwMode="auto">
          <a:xfrm>
            <a:off x="6084888" y="4437112"/>
            <a:ext cx="503237" cy="433388"/>
          </a:xfrm>
          <a:prstGeom prst="roundRect">
            <a:avLst>
              <a:gd name="adj" fmla="val 16667"/>
            </a:avLst>
          </a:prstGeom>
          <a:solidFill>
            <a:srgbClr val="FF0000">
              <a:alpha val="87842"/>
            </a:srgbClr>
          </a:solidFill>
          <a:ln w="12700">
            <a:solidFill>
              <a:schemeClr val="tx1"/>
            </a:solidFill>
            <a:round/>
            <a:headEnd/>
            <a:tailEnd/>
          </a:ln>
        </p:spPr>
        <p:txBody>
          <a:bodyPr wrap="none" lIns="90000" tIns="46800" rIns="90000" bIns="468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000" b="1">
                <a:cs typeface="Arial" pitchFamily="34" charset="0"/>
              </a:rPr>
              <a:t>NO</a:t>
            </a:r>
            <a:endParaRPr lang="en-US" altLang="en-US" sz="1000" b="1">
              <a:cs typeface="Arial" pitchFamily="34" charset="0"/>
            </a:endParaRPr>
          </a:p>
        </p:txBody>
      </p:sp>
      <p:sp>
        <p:nvSpPr>
          <p:cNvPr id="129040" name="AutoShape 17"/>
          <p:cNvSpPr>
            <a:spLocks noChangeArrowheads="1"/>
          </p:cNvSpPr>
          <p:nvPr/>
        </p:nvSpPr>
        <p:spPr bwMode="auto">
          <a:xfrm>
            <a:off x="4356100" y="5229200"/>
            <a:ext cx="504825" cy="431800"/>
          </a:xfrm>
          <a:prstGeom prst="roundRect">
            <a:avLst>
              <a:gd name="adj" fmla="val 16667"/>
            </a:avLst>
          </a:prstGeom>
          <a:solidFill>
            <a:srgbClr val="66FF33"/>
          </a:solidFill>
          <a:ln w="12700">
            <a:solidFill>
              <a:schemeClr val="tx1"/>
            </a:solidFill>
            <a:round/>
            <a:headEnd/>
            <a:tailEnd/>
          </a:ln>
        </p:spPr>
        <p:txBody>
          <a:bodyPr wrap="none" lIns="90000" tIns="46800" rIns="90000" bIns="468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000" b="1">
                <a:cs typeface="Arial" pitchFamily="34" charset="0"/>
              </a:rPr>
              <a:t>YES</a:t>
            </a:r>
            <a:endParaRPr lang="en-US" altLang="en-US" sz="1000" b="1">
              <a:cs typeface="Arial" pitchFamily="34" charset="0"/>
            </a:endParaRPr>
          </a:p>
        </p:txBody>
      </p:sp>
      <p:sp>
        <p:nvSpPr>
          <p:cNvPr id="129041" name="AutoShape 18"/>
          <p:cNvSpPr>
            <a:spLocks noChangeArrowheads="1"/>
          </p:cNvSpPr>
          <p:nvPr/>
        </p:nvSpPr>
        <p:spPr bwMode="auto">
          <a:xfrm flipH="1">
            <a:off x="2484288" y="1268313"/>
            <a:ext cx="719560" cy="144463"/>
          </a:xfrm>
          <a:prstGeom prst="rightArrow">
            <a:avLst>
              <a:gd name="adj1" fmla="val 50000"/>
              <a:gd name="adj2" fmla="val 112088"/>
            </a:avLst>
          </a:prstGeom>
          <a:solidFill>
            <a:srgbClr val="C0C0C0">
              <a:alpha val="47842"/>
            </a:srgbClr>
          </a:solidFill>
          <a:ln w="12700">
            <a:solidFill>
              <a:schemeClr val="tx1"/>
            </a:solidFill>
            <a:miter lim="800000"/>
            <a:headEnd/>
            <a:tailEnd/>
          </a:ln>
          <a:scene3d>
            <a:camera prst="orthographicFront">
              <a:rot lat="0" lon="300000" rev="0"/>
            </a:camera>
            <a:lightRig rig="threePt" dir="t"/>
          </a:scene3d>
        </p:spPr>
        <p:txBody>
          <a:bodyPr wrap="none" lIns="90000" tIns="46800" rIns="90000" bIns="468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9042" name="AutoShape 19"/>
          <p:cNvSpPr>
            <a:spLocks noChangeArrowheads="1"/>
          </p:cNvSpPr>
          <p:nvPr/>
        </p:nvSpPr>
        <p:spPr bwMode="auto">
          <a:xfrm rot="10800000">
            <a:off x="2699793" y="3716584"/>
            <a:ext cx="647700" cy="144463"/>
          </a:xfrm>
          <a:prstGeom prst="rightArrow">
            <a:avLst>
              <a:gd name="adj1" fmla="val 50000"/>
              <a:gd name="adj2" fmla="val 112088"/>
            </a:avLst>
          </a:prstGeom>
          <a:solidFill>
            <a:srgbClr val="C0C0C0">
              <a:alpha val="47842"/>
            </a:srgbClr>
          </a:solidFill>
          <a:ln w="12700">
            <a:solidFill>
              <a:schemeClr val="tx1"/>
            </a:solidFill>
            <a:miter lim="800000"/>
            <a:headEnd/>
            <a:tailEnd/>
          </a:ln>
        </p:spPr>
        <p:txBody>
          <a:bodyPr wrap="none" lIns="90000" tIns="46800" rIns="90000" bIns="468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9043" name="AutoShape 20"/>
          <p:cNvSpPr>
            <a:spLocks noChangeArrowheads="1"/>
          </p:cNvSpPr>
          <p:nvPr/>
        </p:nvSpPr>
        <p:spPr bwMode="auto">
          <a:xfrm>
            <a:off x="6732588" y="2204864"/>
            <a:ext cx="647700" cy="144463"/>
          </a:xfrm>
          <a:prstGeom prst="rightArrow">
            <a:avLst>
              <a:gd name="adj1" fmla="val 50000"/>
              <a:gd name="adj2" fmla="val 112088"/>
            </a:avLst>
          </a:prstGeom>
          <a:solidFill>
            <a:srgbClr val="C0C0C0">
              <a:alpha val="47842"/>
            </a:srgbClr>
          </a:solidFill>
          <a:ln w="12700">
            <a:solidFill>
              <a:schemeClr val="tx1"/>
            </a:solidFill>
            <a:miter lim="800000"/>
            <a:headEnd/>
            <a:tailEnd/>
          </a:ln>
        </p:spPr>
        <p:txBody>
          <a:bodyPr wrap="none" lIns="90000" tIns="46800" rIns="90000" bIns="468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9044" name="AutoShape 21"/>
          <p:cNvSpPr>
            <a:spLocks noChangeArrowheads="1"/>
          </p:cNvSpPr>
          <p:nvPr/>
        </p:nvSpPr>
        <p:spPr bwMode="auto">
          <a:xfrm rot="5400000">
            <a:off x="4464050" y="1737321"/>
            <a:ext cx="288925" cy="215900"/>
          </a:xfrm>
          <a:prstGeom prst="rightArrow">
            <a:avLst>
              <a:gd name="adj1" fmla="val 50000"/>
              <a:gd name="adj2" fmla="val 33456"/>
            </a:avLst>
          </a:prstGeom>
          <a:solidFill>
            <a:srgbClr val="C0C0C0">
              <a:alpha val="47842"/>
            </a:srgbClr>
          </a:solidFill>
          <a:ln w="12700">
            <a:solidFill>
              <a:schemeClr val="tx1"/>
            </a:solidFill>
            <a:miter lim="800000"/>
            <a:headEnd/>
            <a:tailEnd/>
          </a:ln>
        </p:spPr>
        <p:txBody>
          <a:bodyPr wrap="none" lIns="90000" tIns="46800" rIns="90000" bIns="468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9045" name="AutoShape 22"/>
          <p:cNvSpPr>
            <a:spLocks noChangeArrowheads="1"/>
          </p:cNvSpPr>
          <p:nvPr/>
        </p:nvSpPr>
        <p:spPr bwMode="auto">
          <a:xfrm>
            <a:off x="6732588" y="4581128"/>
            <a:ext cx="647700" cy="144462"/>
          </a:xfrm>
          <a:prstGeom prst="rightArrow">
            <a:avLst>
              <a:gd name="adj1" fmla="val 50000"/>
              <a:gd name="adj2" fmla="val 112088"/>
            </a:avLst>
          </a:prstGeom>
          <a:solidFill>
            <a:srgbClr val="C0C0C0">
              <a:alpha val="47842"/>
            </a:srgbClr>
          </a:solidFill>
          <a:ln w="12700">
            <a:solidFill>
              <a:schemeClr val="tx1"/>
            </a:solidFill>
            <a:miter lim="800000"/>
            <a:headEnd/>
            <a:tailEnd/>
          </a:ln>
        </p:spPr>
        <p:txBody>
          <a:bodyPr wrap="none" lIns="90000" tIns="46800" rIns="90000" bIns="468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9046" name="AutoShape 23"/>
          <p:cNvSpPr>
            <a:spLocks noChangeArrowheads="1"/>
          </p:cNvSpPr>
          <p:nvPr/>
        </p:nvSpPr>
        <p:spPr bwMode="auto">
          <a:xfrm rot="5400000">
            <a:off x="4499769" y="2493690"/>
            <a:ext cx="217487" cy="215900"/>
          </a:xfrm>
          <a:prstGeom prst="rightArrow">
            <a:avLst>
              <a:gd name="adj1" fmla="val 50000"/>
              <a:gd name="adj2" fmla="val 25184"/>
            </a:avLst>
          </a:prstGeom>
          <a:solidFill>
            <a:srgbClr val="C0C0C0">
              <a:alpha val="47842"/>
            </a:srgbClr>
          </a:solidFill>
          <a:ln w="12700">
            <a:solidFill>
              <a:schemeClr val="tx1"/>
            </a:solidFill>
            <a:miter lim="800000"/>
            <a:headEnd/>
            <a:tailEnd/>
          </a:ln>
        </p:spPr>
        <p:txBody>
          <a:bodyPr wrap="none" lIns="90000" tIns="46800" rIns="90000" bIns="468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9047" name="AutoShape 24"/>
          <p:cNvSpPr>
            <a:spLocks noChangeArrowheads="1"/>
          </p:cNvSpPr>
          <p:nvPr/>
        </p:nvSpPr>
        <p:spPr bwMode="auto">
          <a:xfrm rot="5400000">
            <a:off x="4499769" y="4941962"/>
            <a:ext cx="217487" cy="215900"/>
          </a:xfrm>
          <a:prstGeom prst="rightArrow">
            <a:avLst>
              <a:gd name="adj1" fmla="val 50000"/>
              <a:gd name="adj2" fmla="val 25184"/>
            </a:avLst>
          </a:prstGeom>
          <a:solidFill>
            <a:srgbClr val="C0C0C0">
              <a:alpha val="47842"/>
            </a:srgbClr>
          </a:solidFill>
          <a:ln w="12700">
            <a:solidFill>
              <a:schemeClr val="tx1"/>
            </a:solidFill>
            <a:miter lim="800000"/>
            <a:headEnd/>
            <a:tailEnd/>
          </a:ln>
        </p:spPr>
        <p:txBody>
          <a:bodyPr wrap="none" lIns="90000" tIns="46800" rIns="90000" bIns="468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9048" name="AutoShape 25"/>
          <p:cNvSpPr>
            <a:spLocks noChangeArrowheads="1"/>
          </p:cNvSpPr>
          <p:nvPr/>
        </p:nvSpPr>
        <p:spPr bwMode="auto">
          <a:xfrm rot="8688909">
            <a:off x="3822314" y="5385309"/>
            <a:ext cx="360363" cy="215900"/>
          </a:xfrm>
          <a:prstGeom prst="rightArrow">
            <a:avLst>
              <a:gd name="adj1" fmla="val 50000"/>
              <a:gd name="adj2" fmla="val 41728"/>
            </a:avLst>
          </a:prstGeom>
          <a:solidFill>
            <a:srgbClr val="C0C0C0">
              <a:alpha val="47842"/>
            </a:srgbClr>
          </a:solidFill>
          <a:ln w="12700">
            <a:solidFill>
              <a:schemeClr val="tx1"/>
            </a:solidFill>
            <a:miter lim="800000"/>
            <a:headEnd/>
            <a:tailEnd/>
          </a:ln>
        </p:spPr>
        <p:txBody>
          <a:bodyPr wrap="none" lIns="90000" tIns="46800" rIns="90000" bIns="468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9049" name="AutoShape 26"/>
          <p:cNvSpPr>
            <a:spLocks noChangeArrowheads="1"/>
          </p:cNvSpPr>
          <p:nvPr/>
        </p:nvSpPr>
        <p:spPr bwMode="auto">
          <a:xfrm rot="5400000">
            <a:off x="4499769" y="4077866"/>
            <a:ext cx="217487" cy="215900"/>
          </a:xfrm>
          <a:prstGeom prst="rightArrow">
            <a:avLst>
              <a:gd name="adj1" fmla="val 50000"/>
              <a:gd name="adj2" fmla="val 25184"/>
            </a:avLst>
          </a:prstGeom>
          <a:solidFill>
            <a:srgbClr val="C0C0C0">
              <a:alpha val="47842"/>
            </a:srgbClr>
          </a:solidFill>
          <a:ln w="12700">
            <a:solidFill>
              <a:schemeClr val="tx1"/>
            </a:solidFill>
            <a:miter lim="800000"/>
            <a:headEnd/>
            <a:tailEnd/>
          </a:ln>
        </p:spPr>
        <p:txBody>
          <a:bodyPr wrap="none" lIns="90000" tIns="46800" rIns="90000" bIns="468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9050" name="AutoShape 27"/>
          <p:cNvSpPr>
            <a:spLocks noChangeArrowheads="1"/>
          </p:cNvSpPr>
          <p:nvPr/>
        </p:nvSpPr>
        <p:spPr bwMode="auto">
          <a:xfrm rot="1893994">
            <a:off x="5105906" y="5379558"/>
            <a:ext cx="360363" cy="215900"/>
          </a:xfrm>
          <a:prstGeom prst="rightArrow">
            <a:avLst>
              <a:gd name="adj1" fmla="val 50000"/>
              <a:gd name="adj2" fmla="val 41728"/>
            </a:avLst>
          </a:prstGeom>
          <a:solidFill>
            <a:srgbClr val="C0C0C0">
              <a:alpha val="47842"/>
            </a:srgbClr>
          </a:solidFill>
          <a:ln w="12700">
            <a:solidFill>
              <a:schemeClr val="tx1"/>
            </a:solidFill>
            <a:miter lim="800000"/>
            <a:headEnd/>
            <a:tailEnd/>
          </a:ln>
        </p:spPr>
        <p:txBody>
          <a:bodyPr wrap="none" lIns="90000" tIns="46800" rIns="90000" bIns="468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9051" name="AutoShape 28"/>
          <p:cNvSpPr>
            <a:spLocks noChangeArrowheads="1"/>
          </p:cNvSpPr>
          <p:nvPr/>
        </p:nvSpPr>
        <p:spPr bwMode="auto">
          <a:xfrm rot="5400000">
            <a:off x="4499769" y="3213770"/>
            <a:ext cx="217488" cy="215900"/>
          </a:xfrm>
          <a:prstGeom prst="rightArrow">
            <a:avLst>
              <a:gd name="adj1" fmla="val 50000"/>
              <a:gd name="adj2" fmla="val 25184"/>
            </a:avLst>
          </a:prstGeom>
          <a:solidFill>
            <a:srgbClr val="C0C0C0">
              <a:alpha val="47842"/>
            </a:srgbClr>
          </a:solidFill>
          <a:ln w="12700">
            <a:solidFill>
              <a:schemeClr val="tx1"/>
            </a:solidFill>
            <a:miter lim="800000"/>
            <a:headEnd/>
            <a:tailEnd/>
          </a:ln>
        </p:spPr>
        <p:txBody>
          <a:bodyPr wrap="none" lIns="90000" tIns="46800" rIns="90000" bIns="468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9052" name="AutoShape 29"/>
          <p:cNvSpPr>
            <a:spLocks noChangeArrowheads="1"/>
          </p:cNvSpPr>
          <p:nvPr/>
        </p:nvSpPr>
        <p:spPr bwMode="auto">
          <a:xfrm>
            <a:off x="5651500" y="2204864"/>
            <a:ext cx="430213" cy="144463"/>
          </a:xfrm>
          <a:prstGeom prst="rightArrow">
            <a:avLst>
              <a:gd name="adj1" fmla="val 50000"/>
              <a:gd name="adj2" fmla="val 74450"/>
            </a:avLst>
          </a:prstGeom>
          <a:solidFill>
            <a:srgbClr val="C0C0C0">
              <a:alpha val="47842"/>
            </a:srgbClr>
          </a:solidFill>
          <a:ln w="12700">
            <a:solidFill>
              <a:schemeClr val="tx1"/>
            </a:solidFill>
            <a:miter lim="800000"/>
            <a:headEnd/>
            <a:tailEnd/>
          </a:ln>
        </p:spPr>
        <p:txBody>
          <a:bodyPr wrap="none" lIns="90000" tIns="46800" rIns="90000" bIns="468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29053" name="AutoShape 30"/>
          <p:cNvSpPr>
            <a:spLocks noChangeArrowheads="1"/>
          </p:cNvSpPr>
          <p:nvPr/>
        </p:nvSpPr>
        <p:spPr bwMode="auto">
          <a:xfrm>
            <a:off x="5508625" y="4581128"/>
            <a:ext cx="430213" cy="144462"/>
          </a:xfrm>
          <a:prstGeom prst="rightArrow">
            <a:avLst>
              <a:gd name="adj1" fmla="val 50000"/>
              <a:gd name="adj2" fmla="val 74451"/>
            </a:avLst>
          </a:prstGeom>
          <a:solidFill>
            <a:srgbClr val="C0C0C0">
              <a:alpha val="47842"/>
            </a:srgbClr>
          </a:solidFill>
          <a:ln w="12700">
            <a:solidFill>
              <a:schemeClr val="tx1"/>
            </a:solidFill>
            <a:miter lim="800000"/>
            <a:headEnd/>
            <a:tailEnd/>
          </a:ln>
        </p:spPr>
        <p:txBody>
          <a:bodyPr wrap="none" lIns="90000" tIns="46800" rIns="90000" bIns="468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31" name="AutoShape 8"/>
          <p:cNvSpPr>
            <a:spLocks noChangeArrowheads="1"/>
          </p:cNvSpPr>
          <p:nvPr/>
        </p:nvSpPr>
        <p:spPr bwMode="auto">
          <a:xfrm>
            <a:off x="323751" y="5445224"/>
            <a:ext cx="2232025" cy="863600"/>
          </a:xfrm>
          <a:prstGeom prst="roundRect">
            <a:avLst>
              <a:gd name="adj" fmla="val 16667"/>
            </a:avLst>
          </a:prstGeom>
          <a:solidFill>
            <a:srgbClr val="008080">
              <a:alpha val="47058"/>
            </a:srgbClr>
          </a:solidFill>
          <a:ln w="19050">
            <a:solidFill>
              <a:srgbClr val="66FFFF"/>
            </a:solidFill>
            <a:round/>
            <a:headEnd/>
            <a:tailEnd/>
          </a:ln>
        </p:spPr>
        <p:txBody>
          <a:bodyPr wrap="none" lIns="90000" tIns="46800" rIns="90000" bIns="468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400" b="1" u="sng" dirty="0">
                <a:cs typeface="Arial" pitchFamily="34" charset="0"/>
              </a:rPr>
              <a:t>Internally Trafficked</a:t>
            </a:r>
          </a:p>
          <a:p>
            <a:pPr algn="ctr" eaLnBrk="1" hangingPunct="1"/>
            <a:r>
              <a:rPr lang="en-GB" sz="1400" dirty="0"/>
              <a:t>local outreach support</a:t>
            </a:r>
          </a:p>
          <a:p>
            <a:pPr algn="ctr" eaLnBrk="1" hangingPunct="1"/>
            <a:r>
              <a:rPr lang="en-GB" sz="1400" dirty="0"/>
              <a:t>Including </a:t>
            </a:r>
            <a:r>
              <a:rPr lang="en-GB" altLang="en-US" sz="1400" dirty="0">
                <a:cs typeface="Arial" pitchFamily="34" charset="0"/>
              </a:rPr>
              <a:t>Doctor, benefits,</a:t>
            </a:r>
          </a:p>
          <a:p>
            <a:pPr algn="ctr" eaLnBrk="1" hangingPunct="1"/>
            <a:r>
              <a:rPr lang="en-GB" altLang="en-US" sz="1400" dirty="0">
                <a:cs typeface="Arial" pitchFamily="34" charset="0"/>
              </a:rPr>
              <a:t>housing, etc.</a:t>
            </a:r>
            <a:endParaRPr lang="en-US" altLang="en-US" sz="1400" dirty="0">
              <a:cs typeface="Arial" pitchFamily="34" charset="0"/>
            </a:endParaRPr>
          </a:p>
        </p:txBody>
      </p:sp>
      <p:sp>
        <p:nvSpPr>
          <p:cNvPr id="32" name="AutoShape 17"/>
          <p:cNvSpPr>
            <a:spLocks noChangeArrowheads="1"/>
          </p:cNvSpPr>
          <p:nvPr/>
        </p:nvSpPr>
        <p:spPr bwMode="auto">
          <a:xfrm>
            <a:off x="1691680" y="4725144"/>
            <a:ext cx="504825" cy="431800"/>
          </a:xfrm>
          <a:prstGeom prst="roundRect">
            <a:avLst>
              <a:gd name="adj" fmla="val 16667"/>
            </a:avLst>
          </a:prstGeom>
          <a:solidFill>
            <a:srgbClr val="66FF33"/>
          </a:solidFill>
          <a:ln w="12700">
            <a:solidFill>
              <a:schemeClr val="tx1"/>
            </a:solidFill>
            <a:round/>
            <a:headEnd/>
            <a:tailEnd/>
          </a:ln>
        </p:spPr>
        <p:txBody>
          <a:bodyPr wrap="none" lIns="90000" tIns="46800" rIns="90000" bIns="468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sz="1000" b="1" dirty="0">
                <a:cs typeface="Arial" pitchFamily="34" charset="0"/>
              </a:rPr>
              <a:t>YES</a:t>
            </a:r>
            <a:endParaRPr lang="en-US" altLang="en-US" sz="1000" b="1" dirty="0">
              <a:cs typeface="Arial" pitchFamily="34" charset="0"/>
            </a:endParaRPr>
          </a:p>
        </p:txBody>
      </p:sp>
      <p:sp>
        <p:nvSpPr>
          <p:cNvPr id="33" name="AutoShape 24"/>
          <p:cNvSpPr>
            <a:spLocks noChangeArrowheads="1"/>
          </p:cNvSpPr>
          <p:nvPr/>
        </p:nvSpPr>
        <p:spPr bwMode="auto">
          <a:xfrm rot="5400000">
            <a:off x="1834903" y="5157986"/>
            <a:ext cx="217487" cy="215900"/>
          </a:xfrm>
          <a:prstGeom prst="rightArrow">
            <a:avLst>
              <a:gd name="adj1" fmla="val 50000"/>
              <a:gd name="adj2" fmla="val 25184"/>
            </a:avLst>
          </a:prstGeom>
          <a:solidFill>
            <a:srgbClr val="C0C0C0">
              <a:alpha val="47842"/>
            </a:srgbClr>
          </a:solidFill>
          <a:ln w="12700">
            <a:solidFill>
              <a:schemeClr val="tx1"/>
            </a:solidFill>
            <a:miter lim="800000"/>
            <a:headEnd/>
            <a:tailEnd/>
          </a:ln>
        </p:spPr>
        <p:txBody>
          <a:bodyPr wrap="none" lIns="90000" tIns="46800" rIns="90000" bIns="468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34" name="AutoShape 25"/>
          <p:cNvSpPr>
            <a:spLocks noChangeArrowheads="1"/>
          </p:cNvSpPr>
          <p:nvPr/>
        </p:nvSpPr>
        <p:spPr bwMode="auto">
          <a:xfrm rot="8688909">
            <a:off x="2310146" y="4665229"/>
            <a:ext cx="360363" cy="215900"/>
          </a:xfrm>
          <a:prstGeom prst="rightArrow">
            <a:avLst>
              <a:gd name="adj1" fmla="val 50000"/>
              <a:gd name="adj2" fmla="val 41728"/>
            </a:avLst>
          </a:prstGeom>
          <a:solidFill>
            <a:srgbClr val="C0C0C0">
              <a:alpha val="47842"/>
            </a:srgbClr>
          </a:solidFill>
          <a:ln w="12700">
            <a:solidFill>
              <a:schemeClr val="tx1"/>
            </a:solidFill>
            <a:miter lim="800000"/>
            <a:headEnd/>
            <a:tailEnd/>
          </a:ln>
        </p:spPr>
        <p:txBody>
          <a:bodyPr wrap="none" lIns="90000" tIns="46800" rIns="90000" bIns="4680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extLst>
      <p:ext uri="{BB962C8B-B14F-4D97-AF65-F5344CB8AC3E}">
        <p14:creationId xmlns:p14="http://schemas.microsoft.com/office/powerpoint/2010/main" val="20095024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97601" y="250572"/>
            <a:ext cx="5598103" cy="6607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615941" y="4909644"/>
            <a:ext cx="2279688"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solidFill>
                  <a:schemeClr val="bg2"/>
                </a:solidFill>
              </a:rPr>
              <a:t>Wales Anti-Slavery NRM and  Duty to Notify Process  MAP</a:t>
            </a:r>
          </a:p>
          <a:p>
            <a:r>
              <a:rPr lang="en-GB" dirty="0">
                <a:solidFill>
                  <a:schemeClr val="bg2"/>
                </a:solidFill>
              </a:rPr>
              <a:t>Updated April 2017</a:t>
            </a:r>
          </a:p>
        </p:txBody>
      </p:sp>
    </p:spTree>
    <p:extLst>
      <p:ext uri="{BB962C8B-B14F-4D97-AF65-F5344CB8AC3E}">
        <p14:creationId xmlns:p14="http://schemas.microsoft.com/office/powerpoint/2010/main" val="34462635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a:xfrm>
            <a:off x="683568" y="457200"/>
            <a:ext cx="6624736" cy="739552"/>
          </a:xfrm>
        </p:spPr>
        <p:txBody>
          <a:bodyPr/>
          <a:lstStyle/>
          <a:p>
            <a:pPr algn="ctr" eaLnBrk="1" hangingPunct="1"/>
            <a:r>
              <a:rPr lang="en-GB" altLang="en-US" dirty="0">
                <a:solidFill>
                  <a:schemeClr val="bg2"/>
                </a:solidFill>
              </a:rPr>
              <a:t>INITIAL REACTION:</a:t>
            </a:r>
          </a:p>
        </p:txBody>
      </p:sp>
      <p:sp>
        <p:nvSpPr>
          <p:cNvPr id="485379" name="Rectangle 3"/>
          <p:cNvSpPr>
            <a:spLocks noGrp="1" noChangeArrowheads="1"/>
          </p:cNvSpPr>
          <p:nvPr>
            <p:ph idx="1"/>
          </p:nvPr>
        </p:nvSpPr>
        <p:spPr>
          <a:xfrm>
            <a:off x="755576" y="1412776"/>
            <a:ext cx="8208912" cy="5184576"/>
          </a:xfrm>
        </p:spPr>
        <p:txBody>
          <a:bodyPr/>
          <a:lstStyle/>
          <a:p>
            <a:pPr eaLnBrk="1" hangingPunct="1">
              <a:lnSpc>
                <a:spcPct val="80000"/>
              </a:lnSpc>
              <a:buFont typeface="Arial" panose="020B0604020202020204" pitchFamily="34" charset="0"/>
              <a:buChar char="•"/>
            </a:pPr>
            <a:r>
              <a:rPr lang="en-GB" altLang="en-US" sz="2800" b="1" dirty="0">
                <a:solidFill>
                  <a:schemeClr val="bg2"/>
                </a:solidFill>
              </a:rPr>
              <a:t>REASSURE THE PERSON </a:t>
            </a:r>
            <a:r>
              <a:rPr lang="en-GB" altLang="en-US" sz="2800" dirty="0">
                <a:solidFill>
                  <a:schemeClr val="bg2"/>
                </a:solidFill>
              </a:rPr>
              <a:t>– their safety and confidence is paramount</a:t>
            </a:r>
          </a:p>
          <a:p>
            <a:pPr eaLnBrk="1" hangingPunct="1">
              <a:lnSpc>
                <a:spcPct val="80000"/>
              </a:lnSpc>
              <a:buFont typeface="Arial" panose="020B0604020202020204" pitchFamily="34" charset="0"/>
              <a:buChar char="•"/>
            </a:pPr>
            <a:endParaRPr lang="en-GB" altLang="en-US" sz="1000" dirty="0">
              <a:solidFill>
                <a:schemeClr val="bg2"/>
              </a:solidFill>
            </a:endParaRPr>
          </a:p>
          <a:p>
            <a:pPr eaLnBrk="1" hangingPunct="1">
              <a:lnSpc>
                <a:spcPct val="80000"/>
              </a:lnSpc>
              <a:buFont typeface="Arial" panose="020B0604020202020204" pitchFamily="34" charset="0"/>
              <a:buChar char="•"/>
            </a:pPr>
            <a:r>
              <a:rPr lang="en-GB" altLang="en-US" sz="2800" dirty="0">
                <a:solidFill>
                  <a:schemeClr val="bg2"/>
                </a:solidFill>
              </a:rPr>
              <a:t>Keep multiple victims separate – possible reception centre</a:t>
            </a:r>
          </a:p>
          <a:p>
            <a:pPr eaLnBrk="1" hangingPunct="1">
              <a:lnSpc>
                <a:spcPct val="80000"/>
              </a:lnSpc>
              <a:buFont typeface="Arial" panose="020B0604020202020204" pitchFamily="34" charset="0"/>
              <a:buChar char="•"/>
            </a:pPr>
            <a:endParaRPr lang="en-GB" altLang="en-US" sz="1000" dirty="0">
              <a:solidFill>
                <a:schemeClr val="bg2"/>
              </a:solidFill>
            </a:endParaRPr>
          </a:p>
          <a:p>
            <a:pPr eaLnBrk="1" hangingPunct="1">
              <a:lnSpc>
                <a:spcPct val="80000"/>
              </a:lnSpc>
              <a:buFont typeface="Arial" panose="020B0604020202020204" pitchFamily="34" charset="0"/>
              <a:buChar char="•"/>
            </a:pPr>
            <a:r>
              <a:rPr lang="en-GB" altLang="en-US" sz="2800" dirty="0">
                <a:solidFill>
                  <a:schemeClr val="bg2"/>
                </a:solidFill>
              </a:rPr>
              <a:t>Think victim care – culture, language, gender, religion, possible trauma</a:t>
            </a:r>
          </a:p>
          <a:p>
            <a:pPr eaLnBrk="1" hangingPunct="1">
              <a:lnSpc>
                <a:spcPct val="80000"/>
              </a:lnSpc>
              <a:buFont typeface="Arial" panose="020B0604020202020204" pitchFamily="34" charset="0"/>
              <a:buChar char="•"/>
            </a:pPr>
            <a:endParaRPr lang="en-GB" altLang="en-US" sz="1000" dirty="0">
              <a:solidFill>
                <a:schemeClr val="bg2"/>
              </a:solidFill>
            </a:endParaRPr>
          </a:p>
          <a:p>
            <a:pPr eaLnBrk="1" hangingPunct="1">
              <a:lnSpc>
                <a:spcPct val="80000"/>
              </a:lnSpc>
              <a:buFont typeface="Arial" panose="020B0604020202020204" pitchFamily="34" charset="0"/>
              <a:buChar char="•"/>
            </a:pPr>
            <a:r>
              <a:rPr lang="en-GB" altLang="en-US" sz="2800" dirty="0">
                <a:solidFill>
                  <a:schemeClr val="bg2"/>
                </a:solidFill>
              </a:rPr>
              <a:t>Victim not left isolated</a:t>
            </a:r>
          </a:p>
          <a:p>
            <a:pPr eaLnBrk="1" hangingPunct="1">
              <a:lnSpc>
                <a:spcPct val="80000"/>
              </a:lnSpc>
              <a:buFont typeface="Arial" panose="020B0604020202020204" pitchFamily="34" charset="0"/>
              <a:buChar char="•"/>
            </a:pPr>
            <a:endParaRPr lang="en-GB" altLang="en-US" sz="1000" dirty="0">
              <a:solidFill>
                <a:schemeClr val="bg2"/>
              </a:solidFill>
            </a:endParaRPr>
          </a:p>
          <a:p>
            <a:pPr eaLnBrk="1" hangingPunct="1">
              <a:lnSpc>
                <a:spcPct val="80000"/>
              </a:lnSpc>
              <a:buFont typeface="Arial" panose="020B0604020202020204" pitchFamily="34" charset="0"/>
              <a:buChar char="•"/>
            </a:pPr>
            <a:r>
              <a:rPr lang="en-GB" altLang="en-US" sz="2800" dirty="0">
                <a:solidFill>
                  <a:schemeClr val="bg2"/>
                </a:solidFill>
              </a:rPr>
              <a:t>Are any others at risk?</a:t>
            </a:r>
          </a:p>
          <a:p>
            <a:pPr eaLnBrk="1" hangingPunct="1">
              <a:lnSpc>
                <a:spcPct val="80000"/>
              </a:lnSpc>
              <a:buFont typeface="Arial" panose="020B0604020202020204" pitchFamily="34" charset="0"/>
              <a:buChar char="•"/>
            </a:pPr>
            <a:endParaRPr lang="en-GB" altLang="en-US" sz="1000" dirty="0">
              <a:solidFill>
                <a:schemeClr val="bg2"/>
              </a:solidFill>
            </a:endParaRPr>
          </a:p>
          <a:p>
            <a:pPr eaLnBrk="1" hangingPunct="1">
              <a:lnSpc>
                <a:spcPct val="80000"/>
              </a:lnSpc>
              <a:buFont typeface="Arial" panose="020B0604020202020204" pitchFamily="34" charset="0"/>
              <a:buChar char="•"/>
            </a:pPr>
            <a:r>
              <a:rPr lang="en-GB" altLang="en-US" sz="2800" dirty="0">
                <a:solidFill>
                  <a:schemeClr val="bg2"/>
                </a:solidFill>
              </a:rPr>
              <a:t>Make them feel safe and supported</a:t>
            </a:r>
          </a:p>
          <a:p>
            <a:pPr eaLnBrk="1" hangingPunct="1">
              <a:lnSpc>
                <a:spcPct val="80000"/>
              </a:lnSpc>
            </a:pPr>
            <a:endParaRPr lang="en-GB" altLang="en-US" sz="1000" dirty="0">
              <a:solidFill>
                <a:schemeClr val="bg2"/>
              </a:solidFill>
            </a:endParaRPr>
          </a:p>
          <a:p>
            <a:pPr eaLnBrk="1" hangingPunct="1">
              <a:lnSpc>
                <a:spcPct val="80000"/>
              </a:lnSpc>
              <a:buFont typeface="Arial" panose="020B0604020202020204" pitchFamily="34" charset="0"/>
              <a:buChar char="•"/>
            </a:pPr>
            <a:r>
              <a:rPr lang="en-GB" altLang="en-US" sz="2800" b="1" i="1" u="sng" dirty="0">
                <a:solidFill>
                  <a:schemeClr val="bg2"/>
                </a:solidFill>
              </a:rPr>
              <a:t>Immediate Needs of the Victim.</a:t>
            </a:r>
          </a:p>
        </p:txBody>
      </p:sp>
    </p:spTree>
    <p:extLst>
      <p:ext uri="{BB962C8B-B14F-4D97-AF65-F5344CB8AC3E}">
        <p14:creationId xmlns:p14="http://schemas.microsoft.com/office/powerpoint/2010/main" val="8753363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7750" y="588963"/>
            <a:ext cx="6000750" cy="214312"/>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GB" dirty="0">
                <a:solidFill>
                  <a:prstClr val="black"/>
                </a:solidFill>
              </a:rPr>
              <a:t>Booking into Centre &amp; Consent Forms - Police</a:t>
            </a:r>
          </a:p>
        </p:txBody>
      </p:sp>
      <p:sp>
        <p:nvSpPr>
          <p:cNvPr id="6" name="Down Arrow 5"/>
          <p:cNvSpPr/>
          <p:nvPr/>
        </p:nvSpPr>
        <p:spPr>
          <a:xfrm>
            <a:off x="3905250" y="857250"/>
            <a:ext cx="285750" cy="2143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7" name="Rectangle 6"/>
          <p:cNvSpPr/>
          <p:nvPr/>
        </p:nvSpPr>
        <p:spPr>
          <a:xfrm>
            <a:off x="1047750" y="1125538"/>
            <a:ext cx="6000750" cy="4826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GB" dirty="0">
                <a:solidFill>
                  <a:prstClr val="black"/>
                </a:solidFill>
              </a:rPr>
              <a:t>GP triage emergency needs examination</a:t>
            </a:r>
          </a:p>
          <a:p>
            <a:pPr algn="ctr">
              <a:defRPr/>
            </a:pPr>
            <a:r>
              <a:rPr lang="en-GB" dirty="0">
                <a:solidFill>
                  <a:prstClr val="black"/>
                </a:solidFill>
              </a:rPr>
              <a:t>Food &amp; Drink provision.</a:t>
            </a:r>
          </a:p>
        </p:txBody>
      </p:sp>
      <p:sp>
        <p:nvSpPr>
          <p:cNvPr id="8" name="Down Arrow 7"/>
          <p:cNvSpPr/>
          <p:nvPr/>
        </p:nvSpPr>
        <p:spPr>
          <a:xfrm>
            <a:off x="666750" y="1714500"/>
            <a:ext cx="285750" cy="3222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9" name="Down Arrow 8"/>
          <p:cNvSpPr/>
          <p:nvPr/>
        </p:nvSpPr>
        <p:spPr>
          <a:xfrm>
            <a:off x="3905250" y="1714500"/>
            <a:ext cx="285750" cy="3222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0" name="Down Arrow 9"/>
          <p:cNvSpPr/>
          <p:nvPr/>
        </p:nvSpPr>
        <p:spPr>
          <a:xfrm>
            <a:off x="2381250" y="1714500"/>
            <a:ext cx="285750" cy="3222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1" name="Down Arrow 10"/>
          <p:cNvSpPr/>
          <p:nvPr/>
        </p:nvSpPr>
        <p:spPr>
          <a:xfrm>
            <a:off x="5429250" y="1714500"/>
            <a:ext cx="285750" cy="3222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2" name="Down Arrow 11"/>
          <p:cNvSpPr/>
          <p:nvPr/>
        </p:nvSpPr>
        <p:spPr>
          <a:xfrm>
            <a:off x="6953250" y="1714500"/>
            <a:ext cx="285750" cy="3222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75786" name="TextBox 13"/>
          <p:cNvSpPr txBox="1">
            <a:spLocks noChangeArrowheads="1"/>
          </p:cNvSpPr>
          <p:nvPr/>
        </p:nvSpPr>
        <p:spPr bwMode="auto">
          <a:xfrm>
            <a:off x="206375" y="2036763"/>
            <a:ext cx="12366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GB" sz="1200">
                <a:solidFill>
                  <a:srgbClr val="000000"/>
                </a:solidFill>
                <a:latin typeface="Calibri" pitchFamily="34" charset="0"/>
              </a:rPr>
              <a:t>Forensic Medical</a:t>
            </a:r>
          </a:p>
          <a:p>
            <a:pPr algn="ctr" eaLnBrk="1" fontAlgn="base" hangingPunct="1">
              <a:spcBef>
                <a:spcPct val="0"/>
              </a:spcBef>
              <a:spcAft>
                <a:spcPct val="0"/>
              </a:spcAft>
            </a:pPr>
            <a:r>
              <a:rPr lang="en-GB" sz="1200">
                <a:solidFill>
                  <a:srgbClr val="000000"/>
                </a:solidFill>
                <a:latin typeface="Calibri" pitchFamily="34" charset="0"/>
              </a:rPr>
              <a:t>Examination  &amp; </a:t>
            </a:r>
          </a:p>
          <a:p>
            <a:pPr algn="ctr" eaLnBrk="1" fontAlgn="base" hangingPunct="1">
              <a:spcBef>
                <a:spcPct val="0"/>
              </a:spcBef>
              <a:spcAft>
                <a:spcPct val="0"/>
              </a:spcAft>
            </a:pPr>
            <a:r>
              <a:rPr lang="en-GB" sz="1200">
                <a:solidFill>
                  <a:srgbClr val="000000"/>
                </a:solidFill>
                <a:latin typeface="Calibri" pitchFamily="34" charset="0"/>
              </a:rPr>
              <a:t>Clothing seizure</a:t>
            </a:r>
          </a:p>
        </p:txBody>
      </p:sp>
      <p:sp>
        <p:nvSpPr>
          <p:cNvPr id="75787" name="TextBox 14"/>
          <p:cNvSpPr txBox="1">
            <a:spLocks noChangeArrowheads="1"/>
          </p:cNvSpPr>
          <p:nvPr/>
        </p:nvSpPr>
        <p:spPr bwMode="auto">
          <a:xfrm>
            <a:off x="1714500" y="2036763"/>
            <a:ext cx="14970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GB" sz="1200">
                <a:solidFill>
                  <a:srgbClr val="000000"/>
                </a:solidFill>
                <a:latin typeface="Calibri" pitchFamily="34" charset="0"/>
              </a:rPr>
              <a:t>Initial assessment</a:t>
            </a:r>
          </a:p>
          <a:p>
            <a:pPr eaLnBrk="1" fontAlgn="base" hangingPunct="1">
              <a:spcBef>
                <a:spcPct val="0"/>
              </a:spcBef>
              <a:spcAft>
                <a:spcPct val="0"/>
              </a:spcAft>
            </a:pPr>
            <a:r>
              <a:rPr lang="en-GB" sz="1200">
                <a:solidFill>
                  <a:srgbClr val="000000"/>
                </a:solidFill>
                <a:latin typeface="Calibri" pitchFamily="34" charset="0"/>
              </a:rPr>
              <a:t>Interview with police</a:t>
            </a:r>
          </a:p>
        </p:txBody>
      </p:sp>
      <p:sp>
        <p:nvSpPr>
          <p:cNvPr id="75788" name="TextBox 15"/>
          <p:cNvSpPr txBox="1">
            <a:spLocks noChangeArrowheads="1"/>
          </p:cNvSpPr>
          <p:nvPr/>
        </p:nvSpPr>
        <p:spPr bwMode="auto">
          <a:xfrm>
            <a:off x="3838575" y="2036763"/>
            <a:ext cx="746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GB" sz="1200">
                <a:solidFill>
                  <a:srgbClr val="000000"/>
                </a:solidFill>
                <a:latin typeface="Calibri" pitchFamily="34" charset="0"/>
              </a:rPr>
              <a:t>Blood </a:t>
            </a:r>
          </a:p>
          <a:p>
            <a:pPr algn="ctr" eaLnBrk="1" fontAlgn="base" hangingPunct="1">
              <a:spcBef>
                <a:spcPct val="0"/>
              </a:spcBef>
              <a:spcAft>
                <a:spcPct val="0"/>
              </a:spcAft>
            </a:pPr>
            <a:r>
              <a:rPr lang="en-GB" sz="1200">
                <a:solidFill>
                  <a:srgbClr val="000000"/>
                </a:solidFill>
                <a:latin typeface="Calibri" pitchFamily="34" charset="0"/>
              </a:rPr>
              <a:t>sampling</a:t>
            </a:r>
          </a:p>
        </p:txBody>
      </p:sp>
      <p:sp>
        <p:nvSpPr>
          <p:cNvPr id="75789" name="TextBox 16"/>
          <p:cNvSpPr txBox="1">
            <a:spLocks noChangeArrowheads="1"/>
          </p:cNvSpPr>
          <p:nvPr/>
        </p:nvSpPr>
        <p:spPr bwMode="auto">
          <a:xfrm>
            <a:off x="4905375" y="2036763"/>
            <a:ext cx="1435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GB" sz="1200">
                <a:solidFill>
                  <a:srgbClr val="000000"/>
                </a:solidFill>
                <a:latin typeface="Calibri" pitchFamily="34" charset="0"/>
              </a:rPr>
              <a:t>Identification</a:t>
            </a:r>
          </a:p>
          <a:p>
            <a:pPr algn="ctr" eaLnBrk="1" fontAlgn="base" hangingPunct="1">
              <a:spcBef>
                <a:spcPct val="0"/>
              </a:spcBef>
              <a:spcAft>
                <a:spcPct val="0"/>
              </a:spcAft>
            </a:pPr>
            <a:r>
              <a:rPr lang="en-GB" sz="1200">
                <a:solidFill>
                  <a:srgbClr val="000000"/>
                </a:solidFill>
                <a:latin typeface="Calibri" pitchFamily="34" charset="0"/>
              </a:rPr>
              <a:t>Fingerprints / photo</a:t>
            </a:r>
          </a:p>
        </p:txBody>
      </p:sp>
      <p:sp>
        <p:nvSpPr>
          <p:cNvPr id="75790" name="TextBox 17"/>
          <p:cNvSpPr txBox="1">
            <a:spLocks noChangeArrowheads="1"/>
          </p:cNvSpPr>
          <p:nvPr/>
        </p:nvSpPr>
        <p:spPr bwMode="auto">
          <a:xfrm>
            <a:off x="6735763" y="2036763"/>
            <a:ext cx="9826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GB" sz="1200">
                <a:solidFill>
                  <a:srgbClr val="000000"/>
                </a:solidFill>
                <a:latin typeface="Calibri" pitchFamily="34" charset="0"/>
              </a:rPr>
              <a:t>External </a:t>
            </a:r>
          </a:p>
          <a:p>
            <a:pPr algn="ctr" eaLnBrk="1" fontAlgn="base" hangingPunct="1">
              <a:spcBef>
                <a:spcPct val="0"/>
              </a:spcBef>
              <a:spcAft>
                <a:spcPct val="0"/>
              </a:spcAft>
            </a:pPr>
            <a:r>
              <a:rPr lang="en-GB" sz="1200">
                <a:solidFill>
                  <a:srgbClr val="000000"/>
                </a:solidFill>
                <a:latin typeface="Calibri" pitchFamily="34" charset="0"/>
              </a:rPr>
              <a:t>Medical care</a:t>
            </a:r>
          </a:p>
        </p:txBody>
      </p:sp>
      <p:sp>
        <p:nvSpPr>
          <p:cNvPr id="20" name="Down Arrow 19"/>
          <p:cNvSpPr/>
          <p:nvPr/>
        </p:nvSpPr>
        <p:spPr>
          <a:xfrm rot="19528323">
            <a:off x="886365" y="2651506"/>
            <a:ext cx="381418" cy="3217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3" name="Right Arrow 22"/>
          <p:cNvSpPr/>
          <p:nvPr/>
        </p:nvSpPr>
        <p:spPr>
          <a:xfrm>
            <a:off x="1619250" y="1822450"/>
            <a:ext cx="285750" cy="106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4" name="Left Arrow 23"/>
          <p:cNvSpPr/>
          <p:nvPr/>
        </p:nvSpPr>
        <p:spPr>
          <a:xfrm>
            <a:off x="1238250" y="1822450"/>
            <a:ext cx="350838" cy="1063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5" name="Left Arrow 24"/>
          <p:cNvSpPr/>
          <p:nvPr/>
        </p:nvSpPr>
        <p:spPr>
          <a:xfrm>
            <a:off x="2857500" y="1822450"/>
            <a:ext cx="350838" cy="1063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6" name="Left Arrow 25"/>
          <p:cNvSpPr/>
          <p:nvPr/>
        </p:nvSpPr>
        <p:spPr>
          <a:xfrm>
            <a:off x="4476750" y="1822450"/>
            <a:ext cx="350838" cy="1063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7" name="Left Arrow 26"/>
          <p:cNvSpPr/>
          <p:nvPr/>
        </p:nvSpPr>
        <p:spPr>
          <a:xfrm>
            <a:off x="5905500" y="1822450"/>
            <a:ext cx="350838" cy="1063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8" name="Right Arrow 27"/>
          <p:cNvSpPr/>
          <p:nvPr/>
        </p:nvSpPr>
        <p:spPr>
          <a:xfrm>
            <a:off x="3238500" y="1822450"/>
            <a:ext cx="285750" cy="106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9" name="Right Arrow 28"/>
          <p:cNvSpPr/>
          <p:nvPr/>
        </p:nvSpPr>
        <p:spPr>
          <a:xfrm>
            <a:off x="4857750" y="1822450"/>
            <a:ext cx="285750" cy="106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30" name="Right Arrow 29"/>
          <p:cNvSpPr/>
          <p:nvPr/>
        </p:nvSpPr>
        <p:spPr>
          <a:xfrm>
            <a:off x="6286500" y="1822450"/>
            <a:ext cx="285750" cy="106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31" name="Rectangle 30"/>
          <p:cNvSpPr/>
          <p:nvPr/>
        </p:nvSpPr>
        <p:spPr>
          <a:xfrm>
            <a:off x="1524000" y="2571750"/>
            <a:ext cx="6191250" cy="16033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32" name="Rectangle 31"/>
          <p:cNvSpPr/>
          <p:nvPr/>
        </p:nvSpPr>
        <p:spPr>
          <a:xfrm>
            <a:off x="1047750" y="3000375"/>
            <a:ext cx="6286500" cy="268288"/>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GB" dirty="0">
                <a:solidFill>
                  <a:prstClr val="black"/>
                </a:solidFill>
              </a:rPr>
              <a:t>Salvation army clothing / Shower / Food &amp; Drink</a:t>
            </a:r>
          </a:p>
        </p:txBody>
      </p:sp>
      <p:sp>
        <p:nvSpPr>
          <p:cNvPr id="48" name="Rectangle 47"/>
          <p:cNvSpPr/>
          <p:nvPr/>
        </p:nvSpPr>
        <p:spPr>
          <a:xfrm>
            <a:off x="1143000" y="3751263"/>
            <a:ext cx="6286500" cy="214312"/>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GB" dirty="0">
                <a:solidFill>
                  <a:prstClr val="black"/>
                </a:solidFill>
              </a:rPr>
              <a:t>Full GP examination and health check</a:t>
            </a:r>
          </a:p>
        </p:txBody>
      </p:sp>
      <p:sp>
        <p:nvSpPr>
          <p:cNvPr id="49" name="Down Arrow 48"/>
          <p:cNvSpPr/>
          <p:nvPr/>
        </p:nvSpPr>
        <p:spPr>
          <a:xfrm>
            <a:off x="3810000" y="3375025"/>
            <a:ext cx="285750" cy="3222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56" name="Down Arrow 55"/>
          <p:cNvSpPr/>
          <p:nvPr/>
        </p:nvSpPr>
        <p:spPr>
          <a:xfrm>
            <a:off x="285750" y="4179888"/>
            <a:ext cx="285750" cy="320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57" name="Down Arrow 56"/>
          <p:cNvSpPr/>
          <p:nvPr/>
        </p:nvSpPr>
        <p:spPr>
          <a:xfrm>
            <a:off x="1905000" y="4179888"/>
            <a:ext cx="285750" cy="320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58" name="Down Arrow 57"/>
          <p:cNvSpPr/>
          <p:nvPr/>
        </p:nvSpPr>
        <p:spPr>
          <a:xfrm>
            <a:off x="2571750" y="4179888"/>
            <a:ext cx="285750" cy="320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75812" name="TextBox 63"/>
          <p:cNvSpPr txBox="1">
            <a:spLocks noChangeArrowheads="1"/>
          </p:cNvSpPr>
          <p:nvPr/>
        </p:nvSpPr>
        <p:spPr bwMode="auto">
          <a:xfrm>
            <a:off x="128588" y="4608513"/>
            <a:ext cx="7731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GB" sz="1200">
                <a:solidFill>
                  <a:srgbClr val="000000"/>
                </a:solidFill>
                <a:latin typeface="Calibri" pitchFamily="34" charset="0"/>
              </a:rPr>
              <a:t>Police</a:t>
            </a:r>
          </a:p>
          <a:p>
            <a:pPr algn="ctr" eaLnBrk="1" fontAlgn="base" hangingPunct="1">
              <a:spcBef>
                <a:spcPct val="0"/>
              </a:spcBef>
              <a:spcAft>
                <a:spcPct val="0"/>
              </a:spcAft>
            </a:pPr>
            <a:r>
              <a:rPr lang="en-GB" sz="1200">
                <a:solidFill>
                  <a:srgbClr val="000000"/>
                </a:solidFill>
                <a:latin typeface="Calibri" pitchFamily="34" charset="0"/>
              </a:rPr>
              <a:t>Interview</a:t>
            </a:r>
          </a:p>
        </p:txBody>
      </p:sp>
      <p:sp>
        <p:nvSpPr>
          <p:cNvPr id="75813" name="TextBox 64"/>
          <p:cNvSpPr txBox="1">
            <a:spLocks noChangeArrowheads="1"/>
          </p:cNvSpPr>
          <p:nvPr/>
        </p:nvSpPr>
        <p:spPr bwMode="auto">
          <a:xfrm>
            <a:off x="1822450" y="4608513"/>
            <a:ext cx="6492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GB" sz="1200">
                <a:solidFill>
                  <a:srgbClr val="000000"/>
                </a:solidFill>
                <a:latin typeface="Calibri" pitchFamily="34" charset="0"/>
              </a:rPr>
              <a:t>UKHTC </a:t>
            </a:r>
          </a:p>
          <a:p>
            <a:pPr algn="ctr" eaLnBrk="1" fontAlgn="base" hangingPunct="1">
              <a:spcBef>
                <a:spcPct val="0"/>
              </a:spcBef>
              <a:spcAft>
                <a:spcPct val="0"/>
              </a:spcAft>
            </a:pPr>
            <a:r>
              <a:rPr lang="en-GB" sz="1200">
                <a:solidFill>
                  <a:srgbClr val="000000"/>
                </a:solidFill>
                <a:latin typeface="Calibri" pitchFamily="34" charset="0"/>
              </a:rPr>
              <a:t>Forms</a:t>
            </a:r>
          </a:p>
        </p:txBody>
      </p:sp>
      <p:sp>
        <p:nvSpPr>
          <p:cNvPr id="75814" name="TextBox 65"/>
          <p:cNvSpPr txBox="1">
            <a:spLocks noChangeArrowheads="1"/>
          </p:cNvSpPr>
          <p:nvPr/>
        </p:nvSpPr>
        <p:spPr bwMode="auto">
          <a:xfrm>
            <a:off x="2568575" y="4608513"/>
            <a:ext cx="546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GB" sz="1200">
                <a:solidFill>
                  <a:srgbClr val="000000"/>
                </a:solidFill>
                <a:latin typeface="Calibri" pitchFamily="34" charset="0"/>
              </a:rPr>
              <a:t>Social</a:t>
            </a:r>
          </a:p>
          <a:p>
            <a:pPr algn="ctr" eaLnBrk="1" fontAlgn="base" hangingPunct="1">
              <a:spcBef>
                <a:spcPct val="0"/>
              </a:spcBef>
              <a:spcAft>
                <a:spcPct val="0"/>
              </a:spcAft>
            </a:pPr>
            <a:r>
              <a:rPr lang="en-GB" sz="1200">
                <a:solidFill>
                  <a:srgbClr val="000000"/>
                </a:solidFill>
                <a:latin typeface="Calibri" pitchFamily="34" charset="0"/>
              </a:rPr>
              <a:t>Care</a:t>
            </a:r>
          </a:p>
        </p:txBody>
      </p:sp>
      <p:sp>
        <p:nvSpPr>
          <p:cNvPr id="67" name="Down Arrow 66"/>
          <p:cNvSpPr/>
          <p:nvPr/>
        </p:nvSpPr>
        <p:spPr>
          <a:xfrm>
            <a:off x="3333750" y="4179888"/>
            <a:ext cx="285750" cy="320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75816" name="TextBox 67"/>
          <p:cNvSpPr txBox="1">
            <a:spLocks noChangeArrowheads="1"/>
          </p:cNvSpPr>
          <p:nvPr/>
        </p:nvSpPr>
        <p:spPr bwMode="auto">
          <a:xfrm>
            <a:off x="3143250" y="4608513"/>
            <a:ext cx="952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GB" sz="1200">
                <a:solidFill>
                  <a:srgbClr val="000000"/>
                </a:solidFill>
                <a:latin typeface="Calibri" pitchFamily="34" charset="0"/>
              </a:rPr>
              <a:t>Housing</a:t>
            </a:r>
          </a:p>
        </p:txBody>
      </p:sp>
      <p:sp>
        <p:nvSpPr>
          <p:cNvPr id="69" name="Down Arrow 68"/>
          <p:cNvSpPr/>
          <p:nvPr/>
        </p:nvSpPr>
        <p:spPr>
          <a:xfrm>
            <a:off x="4095750" y="4179888"/>
            <a:ext cx="285750" cy="320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75818" name="TextBox 69"/>
          <p:cNvSpPr txBox="1">
            <a:spLocks noChangeArrowheads="1"/>
          </p:cNvSpPr>
          <p:nvPr/>
        </p:nvSpPr>
        <p:spPr bwMode="auto">
          <a:xfrm>
            <a:off x="4011613" y="4608513"/>
            <a:ext cx="6365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GB" sz="1200">
                <a:solidFill>
                  <a:srgbClr val="000000"/>
                </a:solidFill>
                <a:latin typeface="Calibri" pitchFamily="34" charset="0"/>
              </a:rPr>
              <a:t>Job </a:t>
            </a:r>
          </a:p>
          <a:p>
            <a:pPr algn="ctr" eaLnBrk="1" fontAlgn="base" hangingPunct="1">
              <a:spcBef>
                <a:spcPct val="0"/>
              </a:spcBef>
              <a:spcAft>
                <a:spcPct val="0"/>
              </a:spcAft>
            </a:pPr>
            <a:r>
              <a:rPr lang="en-GB" sz="1200">
                <a:solidFill>
                  <a:srgbClr val="000000"/>
                </a:solidFill>
                <a:latin typeface="Calibri" pitchFamily="34" charset="0"/>
              </a:rPr>
              <a:t>Centre </a:t>
            </a:r>
          </a:p>
        </p:txBody>
      </p:sp>
      <p:sp>
        <p:nvSpPr>
          <p:cNvPr id="71" name="Down Arrow 70"/>
          <p:cNvSpPr/>
          <p:nvPr/>
        </p:nvSpPr>
        <p:spPr>
          <a:xfrm>
            <a:off x="4857750" y="4179888"/>
            <a:ext cx="285750" cy="320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75820" name="TextBox 71"/>
          <p:cNvSpPr txBox="1">
            <a:spLocks noChangeArrowheads="1"/>
          </p:cNvSpPr>
          <p:nvPr/>
        </p:nvSpPr>
        <p:spPr bwMode="auto">
          <a:xfrm>
            <a:off x="4572000" y="4608513"/>
            <a:ext cx="952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GB" sz="1200">
                <a:solidFill>
                  <a:srgbClr val="000000"/>
                </a:solidFill>
                <a:latin typeface="Calibri" pitchFamily="34" charset="0"/>
              </a:rPr>
              <a:t>Skeletal</a:t>
            </a:r>
          </a:p>
          <a:p>
            <a:pPr algn="ctr" eaLnBrk="1" fontAlgn="base" hangingPunct="1">
              <a:spcBef>
                <a:spcPct val="0"/>
              </a:spcBef>
              <a:spcAft>
                <a:spcPct val="0"/>
              </a:spcAft>
            </a:pPr>
            <a:r>
              <a:rPr lang="en-GB" sz="1200">
                <a:solidFill>
                  <a:srgbClr val="000000"/>
                </a:solidFill>
                <a:latin typeface="Calibri" pitchFamily="34" charset="0"/>
              </a:rPr>
              <a:t>Survey</a:t>
            </a:r>
          </a:p>
        </p:txBody>
      </p:sp>
      <p:sp>
        <p:nvSpPr>
          <p:cNvPr id="76" name="Down Arrow 75"/>
          <p:cNvSpPr/>
          <p:nvPr/>
        </p:nvSpPr>
        <p:spPr>
          <a:xfrm>
            <a:off x="5715000" y="4179888"/>
            <a:ext cx="285750" cy="320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75822" name="TextBox 76"/>
          <p:cNvSpPr txBox="1">
            <a:spLocks noChangeArrowheads="1"/>
          </p:cNvSpPr>
          <p:nvPr/>
        </p:nvSpPr>
        <p:spPr bwMode="auto">
          <a:xfrm>
            <a:off x="5457825" y="4608513"/>
            <a:ext cx="7080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GB" sz="1200">
                <a:solidFill>
                  <a:srgbClr val="000000"/>
                </a:solidFill>
                <a:latin typeface="Calibri" pitchFamily="34" charset="0"/>
              </a:rPr>
              <a:t>Ongoing</a:t>
            </a:r>
          </a:p>
          <a:p>
            <a:pPr algn="ctr" eaLnBrk="1" fontAlgn="base" hangingPunct="1">
              <a:spcBef>
                <a:spcPct val="0"/>
              </a:spcBef>
              <a:spcAft>
                <a:spcPct val="0"/>
              </a:spcAft>
            </a:pPr>
            <a:r>
              <a:rPr lang="en-GB" sz="1200">
                <a:solidFill>
                  <a:srgbClr val="000000"/>
                </a:solidFill>
                <a:latin typeface="Calibri" pitchFamily="34" charset="0"/>
              </a:rPr>
              <a:t>Bloods</a:t>
            </a:r>
          </a:p>
        </p:txBody>
      </p:sp>
      <p:sp>
        <p:nvSpPr>
          <p:cNvPr id="78" name="Down Arrow 77"/>
          <p:cNvSpPr/>
          <p:nvPr/>
        </p:nvSpPr>
        <p:spPr>
          <a:xfrm>
            <a:off x="7524750" y="4179888"/>
            <a:ext cx="285750" cy="320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75824" name="TextBox 78"/>
          <p:cNvSpPr txBox="1">
            <a:spLocks noChangeArrowheads="1"/>
          </p:cNvSpPr>
          <p:nvPr/>
        </p:nvSpPr>
        <p:spPr bwMode="auto">
          <a:xfrm>
            <a:off x="7143750" y="4608513"/>
            <a:ext cx="584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GB" sz="1200">
                <a:solidFill>
                  <a:srgbClr val="000000"/>
                </a:solidFill>
                <a:latin typeface="Calibri" pitchFamily="34" charset="0"/>
              </a:rPr>
              <a:t>Any</a:t>
            </a:r>
          </a:p>
          <a:p>
            <a:pPr eaLnBrk="1" fontAlgn="base" hangingPunct="1">
              <a:spcBef>
                <a:spcPct val="0"/>
              </a:spcBef>
              <a:spcAft>
                <a:spcPct val="0"/>
              </a:spcAft>
            </a:pPr>
            <a:r>
              <a:rPr lang="en-GB" sz="1200">
                <a:solidFill>
                  <a:srgbClr val="000000"/>
                </a:solidFill>
                <a:latin typeface="Calibri" pitchFamily="34" charset="0"/>
              </a:rPr>
              <a:t>Other </a:t>
            </a:r>
          </a:p>
          <a:p>
            <a:pPr eaLnBrk="1" fontAlgn="base" hangingPunct="1">
              <a:spcBef>
                <a:spcPct val="0"/>
              </a:spcBef>
              <a:spcAft>
                <a:spcPct val="0"/>
              </a:spcAft>
            </a:pPr>
            <a:r>
              <a:rPr lang="en-GB" sz="1200">
                <a:solidFill>
                  <a:srgbClr val="000000"/>
                </a:solidFill>
                <a:latin typeface="Calibri" pitchFamily="34" charset="0"/>
              </a:rPr>
              <a:t>Needs</a:t>
            </a:r>
          </a:p>
        </p:txBody>
      </p:sp>
      <p:sp>
        <p:nvSpPr>
          <p:cNvPr id="81" name="Down Arrow 80"/>
          <p:cNvSpPr/>
          <p:nvPr/>
        </p:nvSpPr>
        <p:spPr>
          <a:xfrm>
            <a:off x="2952750" y="5037138"/>
            <a:ext cx="2667000" cy="320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82" name="Rectangle 81"/>
          <p:cNvSpPr/>
          <p:nvPr/>
        </p:nvSpPr>
        <p:spPr>
          <a:xfrm>
            <a:off x="952500" y="5411788"/>
            <a:ext cx="6762750" cy="214312"/>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GB" dirty="0">
                <a:solidFill>
                  <a:prstClr val="black"/>
                </a:solidFill>
              </a:rPr>
              <a:t>Multi – Agency Information Sharing Daily Meetings</a:t>
            </a:r>
          </a:p>
        </p:txBody>
      </p:sp>
      <p:sp>
        <p:nvSpPr>
          <p:cNvPr id="83" name="Down Arrow 82"/>
          <p:cNvSpPr/>
          <p:nvPr/>
        </p:nvSpPr>
        <p:spPr>
          <a:xfrm>
            <a:off x="2952750" y="5680075"/>
            <a:ext cx="2667000" cy="320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84" name="Rectangle 83"/>
          <p:cNvSpPr/>
          <p:nvPr/>
        </p:nvSpPr>
        <p:spPr>
          <a:xfrm>
            <a:off x="1047750" y="6054725"/>
            <a:ext cx="6667500" cy="4826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GB" dirty="0">
                <a:solidFill>
                  <a:prstClr val="black"/>
                </a:solidFill>
              </a:rPr>
              <a:t>Victim’s Housed and depart centre with ongoing multi-agency support</a:t>
            </a:r>
          </a:p>
        </p:txBody>
      </p:sp>
      <p:sp>
        <p:nvSpPr>
          <p:cNvPr id="94" name="Down Arrow 93"/>
          <p:cNvSpPr/>
          <p:nvPr/>
        </p:nvSpPr>
        <p:spPr>
          <a:xfrm>
            <a:off x="6572250" y="4179888"/>
            <a:ext cx="285750" cy="320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75834" name="TextBox 94"/>
          <p:cNvSpPr txBox="1">
            <a:spLocks noChangeArrowheads="1"/>
          </p:cNvSpPr>
          <p:nvPr/>
        </p:nvSpPr>
        <p:spPr bwMode="auto">
          <a:xfrm>
            <a:off x="6403975" y="4608513"/>
            <a:ext cx="7080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GB" sz="1200">
                <a:solidFill>
                  <a:srgbClr val="000000"/>
                </a:solidFill>
                <a:latin typeface="Calibri" pitchFamily="34" charset="0"/>
              </a:rPr>
              <a:t>Ongoing</a:t>
            </a:r>
          </a:p>
          <a:p>
            <a:pPr algn="ctr" eaLnBrk="1" fontAlgn="base" hangingPunct="1">
              <a:spcBef>
                <a:spcPct val="0"/>
              </a:spcBef>
              <a:spcAft>
                <a:spcPct val="0"/>
              </a:spcAft>
            </a:pPr>
            <a:r>
              <a:rPr lang="en-GB" sz="1200">
                <a:solidFill>
                  <a:srgbClr val="000000"/>
                </a:solidFill>
                <a:latin typeface="Calibri" pitchFamily="34" charset="0"/>
              </a:rPr>
              <a:t>Medical</a:t>
            </a:r>
          </a:p>
          <a:p>
            <a:pPr algn="ctr" eaLnBrk="1" fontAlgn="base" hangingPunct="1">
              <a:spcBef>
                <a:spcPct val="0"/>
              </a:spcBef>
              <a:spcAft>
                <a:spcPct val="0"/>
              </a:spcAft>
            </a:pPr>
            <a:r>
              <a:rPr lang="en-GB" sz="1200">
                <a:solidFill>
                  <a:srgbClr val="000000"/>
                </a:solidFill>
                <a:latin typeface="Calibri" pitchFamily="34" charset="0"/>
              </a:rPr>
              <a:t>Care</a:t>
            </a:r>
          </a:p>
        </p:txBody>
      </p:sp>
      <p:sp>
        <p:nvSpPr>
          <p:cNvPr id="96" name="Down Arrow 95"/>
          <p:cNvSpPr/>
          <p:nvPr/>
        </p:nvSpPr>
        <p:spPr>
          <a:xfrm>
            <a:off x="1143000" y="4179888"/>
            <a:ext cx="285750" cy="320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75836" name="TextBox 96"/>
          <p:cNvSpPr txBox="1">
            <a:spLocks noChangeArrowheads="1"/>
          </p:cNvSpPr>
          <p:nvPr/>
        </p:nvSpPr>
        <p:spPr bwMode="auto">
          <a:xfrm>
            <a:off x="1060450" y="4608513"/>
            <a:ext cx="654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GB" sz="1200">
                <a:solidFill>
                  <a:srgbClr val="000000"/>
                </a:solidFill>
                <a:latin typeface="Calibri" pitchFamily="34" charset="0"/>
              </a:rPr>
              <a:t>New</a:t>
            </a:r>
          </a:p>
          <a:p>
            <a:pPr algn="ctr" eaLnBrk="1" fontAlgn="base" hangingPunct="1">
              <a:spcBef>
                <a:spcPct val="0"/>
              </a:spcBef>
              <a:spcAft>
                <a:spcPct val="0"/>
              </a:spcAft>
            </a:pPr>
            <a:r>
              <a:rPr lang="en-GB" sz="1200">
                <a:solidFill>
                  <a:srgbClr val="000000"/>
                </a:solidFill>
                <a:latin typeface="Calibri" pitchFamily="34" charset="0"/>
              </a:rPr>
              <a:t>Clothes</a:t>
            </a:r>
          </a:p>
        </p:txBody>
      </p:sp>
      <p:sp>
        <p:nvSpPr>
          <p:cNvPr id="2" name="TextBox 1"/>
          <p:cNvSpPr txBox="1"/>
          <p:nvPr/>
        </p:nvSpPr>
        <p:spPr>
          <a:xfrm>
            <a:off x="2921755" y="6571593"/>
            <a:ext cx="3190875" cy="553998"/>
          </a:xfrm>
          <a:prstGeom prst="rect">
            <a:avLst/>
          </a:prstGeom>
          <a:noFill/>
        </p:spPr>
        <p:txBody>
          <a:bodyPr wrap="square" rtlCol="0">
            <a:spAutoFit/>
          </a:bodyPr>
          <a:lstStyle/>
          <a:p>
            <a:r>
              <a:rPr lang="en-GB" sz="1200" b="1" dirty="0">
                <a:solidFill>
                  <a:schemeClr val="bg2"/>
                </a:solidFill>
                <a:latin typeface="Calibri" pitchFamily="34" charset="0"/>
              </a:rPr>
              <a:t>Multi- Agency Reception Centre Process Map</a:t>
            </a:r>
          </a:p>
          <a:p>
            <a:endParaRPr lang="en-GB" dirty="0"/>
          </a:p>
        </p:txBody>
      </p:sp>
    </p:spTree>
    <p:extLst>
      <p:ext uri="{BB962C8B-B14F-4D97-AF65-F5344CB8AC3E}">
        <p14:creationId xmlns:p14="http://schemas.microsoft.com/office/powerpoint/2010/main" val="23810996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88" y="457200"/>
            <a:ext cx="6823075" cy="883568"/>
          </a:xfrm>
        </p:spPr>
        <p:txBody>
          <a:bodyPr/>
          <a:lstStyle/>
          <a:p>
            <a:pPr algn="ctr"/>
            <a:r>
              <a:rPr lang="en-GB" dirty="0">
                <a:solidFill>
                  <a:schemeClr val="bg2"/>
                </a:solidFill>
              </a:rPr>
              <a:t>ACTIVITY</a:t>
            </a:r>
          </a:p>
        </p:txBody>
      </p:sp>
      <p:sp>
        <p:nvSpPr>
          <p:cNvPr id="3" name="Content Placeholder 2"/>
          <p:cNvSpPr>
            <a:spLocks noGrp="1"/>
          </p:cNvSpPr>
          <p:nvPr>
            <p:ph idx="1"/>
          </p:nvPr>
        </p:nvSpPr>
        <p:spPr>
          <a:xfrm>
            <a:off x="611560" y="1340768"/>
            <a:ext cx="7931224" cy="5048200"/>
          </a:xfrm>
        </p:spPr>
        <p:txBody>
          <a:bodyPr/>
          <a:lstStyle/>
          <a:p>
            <a:pPr>
              <a:buFont typeface="Arial" panose="020B0604020202020204" pitchFamily="34" charset="0"/>
              <a:buChar char="•"/>
            </a:pPr>
            <a:r>
              <a:rPr lang="en-GB" dirty="0">
                <a:solidFill>
                  <a:schemeClr val="bg2"/>
                </a:solidFill>
              </a:rPr>
              <a:t>Using the case study provided, in your group decide what information is </a:t>
            </a:r>
            <a:r>
              <a:rPr lang="en-GB" dirty="0">
                <a:solidFill>
                  <a:schemeClr val="tx2"/>
                </a:solidFill>
              </a:rPr>
              <a:t>pertinent to go in to the NRM form to ensure that your victim has the best chance of getting a POSITIVE reasonable grounds decision.</a:t>
            </a:r>
          </a:p>
          <a:p>
            <a:pPr>
              <a:buFont typeface="Arial" panose="020B0604020202020204" pitchFamily="34" charset="0"/>
              <a:buChar char="•"/>
            </a:pPr>
            <a:endParaRPr lang="en-GB" sz="2400" dirty="0">
              <a:solidFill>
                <a:schemeClr val="tx2"/>
              </a:solidFill>
            </a:endParaRPr>
          </a:p>
          <a:p>
            <a:pPr>
              <a:buFont typeface="Arial" panose="020B0604020202020204" pitchFamily="34" charset="0"/>
              <a:buChar char="•"/>
            </a:pPr>
            <a:r>
              <a:rPr lang="en-GB" dirty="0">
                <a:solidFill>
                  <a:schemeClr val="tx2"/>
                </a:solidFill>
              </a:rPr>
              <a:t>What questions do you need to ask to gain further information to complete your NRM form? - Even if this means a delay in the submission. </a:t>
            </a:r>
          </a:p>
        </p:txBody>
      </p:sp>
    </p:spTree>
    <p:extLst>
      <p:ext uri="{BB962C8B-B14F-4D97-AF65-F5344CB8AC3E}">
        <p14:creationId xmlns:p14="http://schemas.microsoft.com/office/powerpoint/2010/main" val="17815117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48680"/>
            <a:ext cx="7272808" cy="1371600"/>
          </a:xfrm>
        </p:spPr>
        <p:txBody>
          <a:bodyPr/>
          <a:lstStyle/>
          <a:p>
            <a:r>
              <a:rPr lang="en-GB" dirty="0"/>
              <a:t>What are the key points needed for your NRM form? </a:t>
            </a:r>
          </a:p>
        </p:txBody>
      </p:sp>
      <p:sp>
        <p:nvSpPr>
          <p:cNvPr id="3" name="Content Placeholder 2"/>
          <p:cNvSpPr>
            <a:spLocks noGrp="1"/>
          </p:cNvSpPr>
          <p:nvPr>
            <p:ph idx="1"/>
          </p:nvPr>
        </p:nvSpPr>
        <p:spPr>
          <a:xfrm>
            <a:off x="395536" y="2276872"/>
            <a:ext cx="8229600" cy="4400128"/>
          </a:xfrm>
        </p:spPr>
        <p:txBody>
          <a:bodyPr/>
          <a:lstStyle/>
          <a:p>
            <a:pPr>
              <a:buFont typeface="Arial" panose="020B0604020202020204" pitchFamily="34" charset="0"/>
              <a:buChar char="•"/>
            </a:pPr>
            <a:r>
              <a:rPr lang="en-GB" sz="2000" dirty="0">
                <a:solidFill>
                  <a:schemeClr val="tx2"/>
                </a:solidFill>
              </a:rPr>
              <a:t>Trafficking details </a:t>
            </a:r>
          </a:p>
          <a:p>
            <a:pPr>
              <a:buFont typeface="Arial" panose="020B0604020202020204" pitchFamily="34" charset="0"/>
              <a:buChar char="•"/>
            </a:pPr>
            <a:r>
              <a:rPr lang="en-GB" sz="2000" dirty="0">
                <a:solidFill>
                  <a:schemeClr val="tx2"/>
                </a:solidFill>
              </a:rPr>
              <a:t>Movements that took place- Routes/travel/ where from and to</a:t>
            </a:r>
          </a:p>
          <a:p>
            <a:pPr>
              <a:buFont typeface="Arial" panose="020B0604020202020204" pitchFamily="34" charset="0"/>
              <a:buChar char="•"/>
            </a:pPr>
            <a:r>
              <a:rPr lang="en-GB" sz="2000" dirty="0">
                <a:solidFill>
                  <a:schemeClr val="tx2"/>
                </a:solidFill>
              </a:rPr>
              <a:t>In the EU/ Out of the EU/ within the EU (international trafficking) </a:t>
            </a:r>
          </a:p>
          <a:p>
            <a:pPr>
              <a:buFont typeface="Arial" panose="020B0604020202020204" pitchFamily="34" charset="0"/>
              <a:buChar char="•"/>
            </a:pPr>
            <a:r>
              <a:rPr lang="en-GB" sz="2000" dirty="0">
                <a:solidFill>
                  <a:schemeClr val="tx2"/>
                </a:solidFill>
              </a:rPr>
              <a:t>Nature of exploitation</a:t>
            </a:r>
          </a:p>
          <a:p>
            <a:pPr>
              <a:buFont typeface="Arial" panose="020B0604020202020204" pitchFamily="34" charset="0"/>
              <a:buChar char="•"/>
            </a:pPr>
            <a:r>
              <a:rPr lang="en-GB" sz="2000" dirty="0">
                <a:solidFill>
                  <a:schemeClr val="tx2"/>
                </a:solidFill>
              </a:rPr>
              <a:t>How did the first responder encounter the victim?</a:t>
            </a:r>
          </a:p>
          <a:p>
            <a:pPr>
              <a:buFont typeface="Arial" panose="020B0604020202020204" pitchFamily="34" charset="0"/>
              <a:buChar char="•"/>
            </a:pPr>
            <a:r>
              <a:rPr lang="en-GB" sz="2000" dirty="0">
                <a:solidFill>
                  <a:schemeClr val="tx2"/>
                </a:solidFill>
              </a:rPr>
              <a:t>Possible time-frame of the exploitation. </a:t>
            </a:r>
          </a:p>
          <a:p>
            <a:pPr>
              <a:buFont typeface="Arial" panose="020B0604020202020204" pitchFamily="34" charset="0"/>
              <a:buChar char="•"/>
            </a:pPr>
            <a:r>
              <a:rPr lang="en-GB" sz="2000" dirty="0">
                <a:solidFill>
                  <a:schemeClr val="tx2"/>
                </a:solidFill>
              </a:rPr>
              <a:t>Adult or Child</a:t>
            </a:r>
          </a:p>
          <a:p>
            <a:pPr>
              <a:buFont typeface="Arial" panose="020B0604020202020204" pitchFamily="34" charset="0"/>
              <a:buChar char="•"/>
            </a:pPr>
            <a:r>
              <a:rPr lang="en-GB" sz="2000" dirty="0">
                <a:solidFill>
                  <a:schemeClr val="tx2"/>
                </a:solidFill>
              </a:rPr>
              <a:t>If Adult – what were the means of control of the victim? </a:t>
            </a:r>
          </a:p>
          <a:p>
            <a:pPr>
              <a:buFont typeface="Arial" panose="020B0604020202020204" pitchFamily="34" charset="0"/>
              <a:buChar char="•"/>
            </a:pPr>
            <a:r>
              <a:rPr lang="en-GB" sz="2000" b="1" dirty="0">
                <a:solidFill>
                  <a:schemeClr val="tx2"/>
                </a:solidFill>
              </a:rPr>
              <a:t>EVERYTHING YOU CAN ADD HELPS THE VICTIMS OPPORTUNITY OF SECURING TRAFFICKED VICTIM STATUS</a:t>
            </a:r>
          </a:p>
        </p:txBody>
      </p:sp>
    </p:spTree>
    <p:extLst>
      <p:ext uri="{BB962C8B-B14F-4D97-AF65-F5344CB8AC3E}">
        <p14:creationId xmlns:p14="http://schemas.microsoft.com/office/powerpoint/2010/main" val="18664966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4"/>
          <p:cNvSpPr>
            <a:spLocks noGrp="1" noChangeArrowheads="1"/>
          </p:cNvSpPr>
          <p:nvPr>
            <p:ph type="ctrTitle"/>
          </p:nvPr>
        </p:nvSpPr>
        <p:spPr/>
        <p:txBody>
          <a:bodyPr/>
          <a:lstStyle/>
          <a:p>
            <a:pPr algn="ctr" eaLnBrk="1" hangingPunct="1"/>
            <a:r>
              <a:rPr lang="en-GB" altLang="en-US" dirty="0"/>
              <a:t>WHAT ARE THE BARRIERS?</a:t>
            </a:r>
          </a:p>
        </p:txBody>
      </p:sp>
      <p:sp>
        <p:nvSpPr>
          <p:cNvPr id="147459" name="Rectangle 5"/>
          <p:cNvSpPr>
            <a:spLocks noGrp="1" noChangeArrowheads="1"/>
          </p:cNvSpPr>
          <p:nvPr>
            <p:ph type="subTitle" idx="1"/>
          </p:nvPr>
        </p:nvSpPr>
        <p:spPr/>
        <p:txBody>
          <a:bodyPr/>
          <a:lstStyle/>
          <a:p>
            <a:pPr eaLnBrk="1" hangingPunct="1"/>
            <a:endParaRPr lang="en-US" alt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446088" y="457200"/>
            <a:ext cx="6823075" cy="1171600"/>
          </a:xfrm>
        </p:spPr>
        <p:txBody>
          <a:bodyPr/>
          <a:lstStyle/>
          <a:p>
            <a:pPr algn="ctr" eaLnBrk="1" hangingPunct="1"/>
            <a:r>
              <a:rPr lang="en-US" altLang="en-US" dirty="0">
                <a:solidFill>
                  <a:srgbClr val="000099"/>
                </a:solidFill>
              </a:rPr>
              <a:t>DISCLOSURE BARRIERS</a:t>
            </a:r>
            <a:endParaRPr lang="en-GB" altLang="en-US" dirty="0">
              <a:solidFill>
                <a:srgbClr val="000099"/>
              </a:solidFill>
            </a:endParaRPr>
          </a:p>
        </p:txBody>
      </p:sp>
      <p:sp>
        <p:nvSpPr>
          <p:cNvPr id="148483" name="Rectangle 3"/>
          <p:cNvSpPr>
            <a:spLocks noGrp="1" noChangeArrowheads="1"/>
          </p:cNvSpPr>
          <p:nvPr>
            <p:ph idx="1"/>
          </p:nvPr>
        </p:nvSpPr>
        <p:spPr>
          <a:xfrm>
            <a:off x="539552" y="1700808"/>
            <a:ext cx="8229600" cy="4958680"/>
          </a:xfrm>
        </p:spPr>
        <p:txBody>
          <a:bodyPr/>
          <a:lstStyle/>
          <a:p>
            <a:pPr eaLnBrk="1" hangingPunct="1">
              <a:lnSpc>
                <a:spcPct val="80000"/>
              </a:lnSpc>
              <a:buFont typeface="Arial" panose="020B0604020202020204" pitchFamily="34" charset="0"/>
              <a:buChar char="•"/>
            </a:pPr>
            <a:r>
              <a:rPr lang="en-US" altLang="en-US" sz="2400" dirty="0">
                <a:solidFill>
                  <a:schemeClr val="bg2"/>
                </a:solidFill>
                <a:cs typeface="Arial" pitchFamily="34" charset="0"/>
              </a:rPr>
              <a:t>Many victims do not speak English</a:t>
            </a:r>
          </a:p>
          <a:p>
            <a:pPr eaLnBrk="1" hangingPunct="1">
              <a:lnSpc>
                <a:spcPct val="80000"/>
              </a:lnSpc>
              <a:buFont typeface="Arial" panose="020B0604020202020204" pitchFamily="34" charset="0"/>
              <a:buChar char="•"/>
            </a:pPr>
            <a:r>
              <a:rPr lang="en-US" altLang="en-US" sz="2400" dirty="0">
                <a:solidFill>
                  <a:schemeClr val="bg2"/>
                </a:solidFill>
                <a:cs typeface="Arial" pitchFamily="34" charset="0"/>
              </a:rPr>
              <a:t>Traffickers may “coach” victims to answer questions with a cover story and do not leave their side</a:t>
            </a:r>
          </a:p>
          <a:p>
            <a:pPr eaLnBrk="1" hangingPunct="1">
              <a:lnSpc>
                <a:spcPct val="80000"/>
              </a:lnSpc>
              <a:buFont typeface="Arial" panose="020B0604020202020204" pitchFamily="34" charset="0"/>
              <a:buChar char="•"/>
            </a:pPr>
            <a:r>
              <a:rPr lang="en-US" altLang="en-US" sz="2400" dirty="0">
                <a:solidFill>
                  <a:schemeClr val="bg2"/>
                </a:solidFill>
              </a:rPr>
              <a:t>Victims fear of reprisals for themselves or family</a:t>
            </a:r>
            <a:endParaRPr lang="en-GB" altLang="en-US" sz="2400" dirty="0">
              <a:solidFill>
                <a:schemeClr val="bg2"/>
              </a:solidFill>
            </a:endParaRPr>
          </a:p>
          <a:p>
            <a:pPr eaLnBrk="1" hangingPunct="1">
              <a:lnSpc>
                <a:spcPct val="80000"/>
              </a:lnSpc>
              <a:buFont typeface="Arial" panose="020B0604020202020204" pitchFamily="34" charset="0"/>
              <a:buChar char="•"/>
            </a:pPr>
            <a:r>
              <a:rPr lang="en-US" altLang="en-US" sz="2400" dirty="0">
                <a:solidFill>
                  <a:schemeClr val="bg2"/>
                </a:solidFill>
              </a:rPr>
              <a:t>Fear of being sent back to their country of origin</a:t>
            </a:r>
          </a:p>
          <a:p>
            <a:pPr eaLnBrk="1" hangingPunct="1">
              <a:lnSpc>
                <a:spcPct val="80000"/>
              </a:lnSpc>
              <a:buFont typeface="Arial" panose="020B0604020202020204" pitchFamily="34" charset="0"/>
              <a:buChar char="•"/>
            </a:pPr>
            <a:r>
              <a:rPr lang="en-US" altLang="en-US" sz="2400" dirty="0">
                <a:solidFill>
                  <a:schemeClr val="bg2"/>
                </a:solidFill>
              </a:rPr>
              <a:t>Immigration status </a:t>
            </a:r>
          </a:p>
          <a:p>
            <a:pPr eaLnBrk="1" hangingPunct="1">
              <a:lnSpc>
                <a:spcPct val="80000"/>
              </a:lnSpc>
              <a:buFont typeface="Arial" panose="020B0604020202020204" pitchFamily="34" charset="0"/>
              <a:buChar char="•"/>
            </a:pPr>
            <a:r>
              <a:rPr lang="en-US" altLang="en-US" sz="2400" dirty="0">
                <a:solidFill>
                  <a:schemeClr val="bg2"/>
                </a:solidFill>
              </a:rPr>
              <a:t>Involvement in criminal activity </a:t>
            </a:r>
          </a:p>
          <a:p>
            <a:pPr eaLnBrk="1" hangingPunct="1">
              <a:lnSpc>
                <a:spcPct val="80000"/>
              </a:lnSpc>
              <a:buFont typeface="Arial" panose="020B0604020202020204" pitchFamily="34" charset="0"/>
              <a:buChar char="•"/>
            </a:pPr>
            <a:r>
              <a:rPr lang="en-US" altLang="en-US" sz="2400" dirty="0">
                <a:solidFill>
                  <a:schemeClr val="bg2"/>
                </a:solidFill>
              </a:rPr>
              <a:t>Juju </a:t>
            </a:r>
            <a:endParaRPr lang="en-GB" altLang="en-US" sz="2400" dirty="0">
              <a:solidFill>
                <a:schemeClr val="bg2"/>
              </a:solidFill>
            </a:endParaRPr>
          </a:p>
          <a:p>
            <a:pPr eaLnBrk="1" hangingPunct="1">
              <a:lnSpc>
                <a:spcPct val="80000"/>
              </a:lnSpc>
              <a:buFont typeface="Arial" panose="020B0604020202020204" pitchFamily="34" charset="0"/>
              <a:buChar char="•"/>
            </a:pPr>
            <a:r>
              <a:rPr lang="en-US" altLang="en-US" sz="2400" dirty="0">
                <a:solidFill>
                  <a:schemeClr val="bg2"/>
                </a:solidFill>
              </a:rPr>
              <a:t>Self-blame </a:t>
            </a:r>
          </a:p>
          <a:p>
            <a:pPr eaLnBrk="1" hangingPunct="1">
              <a:lnSpc>
                <a:spcPct val="80000"/>
              </a:lnSpc>
              <a:buFont typeface="Arial" panose="020B0604020202020204" pitchFamily="34" charset="0"/>
              <a:buChar char="•"/>
            </a:pPr>
            <a:r>
              <a:rPr lang="en-GB" altLang="en-US" sz="2400" dirty="0">
                <a:solidFill>
                  <a:schemeClr val="bg2"/>
                </a:solidFill>
              </a:rPr>
              <a:t>Stigma </a:t>
            </a:r>
          </a:p>
          <a:p>
            <a:pPr eaLnBrk="1" hangingPunct="1">
              <a:lnSpc>
                <a:spcPct val="80000"/>
              </a:lnSpc>
              <a:buFont typeface="Arial" panose="020B0604020202020204" pitchFamily="34" charset="0"/>
              <a:buChar char="•"/>
            </a:pPr>
            <a:r>
              <a:rPr lang="en-US" altLang="en-US" sz="2400" dirty="0">
                <a:solidFill>
                  <a:schemeClr val="bg2"/>
                </a:solidFill>
              </a:rPr>
              <a:t>‘Stockholm Syndrome’ </a:t>
            </a:r>
            <a:endParaRPr lang="en-GB" altLang="en-US" sz="2400" dirty="0">
              <a:solidFill>
                <a:schemeClr val="bg2"/>
              </a:solidFill>
            </a:endParaRPr>
          </a:p>
          <a:p>
            <a:pPr eaLnBrk="1" hangingPunct="1">
              <a:lnSpc>
                <a:spcPct val="80000"/>
              </a:lnSpc>
              <a:buFont typeface="Arial" panose="020B0604020202020204" pitchFamily="34" charset="0"/>
              <a:buChar char="•"/>
            </a:pPr>
            <a:r>
              <a:rPr lang="en-GB" altLang="en-US" sz="2400" dirty="0">
                <a:solidFill>
                  <a:schemeClr val="bg2"/>
                </a:solidFill>
              </a:rPr>
              <a:t>Women exploited in domestic servitude may have a sense of responsibility to the children they care for.</a:t>
            </a:r>
          </a:p>
          <a:p>
            <a:pPr eaLnBrk="1" hangingPunct="1">
              <a:lnSpc>
                <a:spcPct val="80000"/>
              </a:lnSpc>
              <a:buFont typeface="Arial" panose="020B0604020202020204" pitchFamily="34" charset="0"/>
              <a:buChar char="•"/>
            </a:pPr>
            <a:r>
              <a:rPr lang="en-GB" altLang="en-US" sz="2400" dirty="0">
                <a:solidFill>
                  <a:schemeClr val="bg2"/>
                </a:solidFill>
              </a:rPr>
              <a:t>Do not identify themselves as a victim</a:t>
            </a:r>
            <a:endParaRPr lang="en-US" altLang="en-US" sz="2800" dirty="0">
              <a:solidFill>
                <a:schemeClr val="bg2"/>
              </a:solidFill>
            </a:endParaRPr>
          </a:p>
          <a:p>
            <a:pPr eaLnBrk="1" hangingPunct="1">
              <a:lnSpc>
                <a:spcPct val="80000"/>
              </a:lnSpc>
            </a:pPr>
            <a:endParaRPr lang="en-GB" altLang="en-US" sz="24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46088" y="457200"/>
            <a:ext cx="6823075" cy="667544"/>
          </a:xfrm>
        </p:spPr>
        <p:txBody>
          <a:bodyPr/>
          <a:lstStyle/>
          <a:p>
            <a:pPr algn="ctr" eaLnBrk="1" hangingPunct="1"/>
            <a:r>
              <a:rPr lang="en-US" altLang="en-US" dirty="0">
                <a:solidFill>
                  <a:srgbClr val="000099"/>
                </a:solidFill>
                <a:latin typeface="Antique Olive" pitchFamily="34" charset="0"/>
              </a:rPr>
              <a:t>EMOTIONAL BARRIERS</a:t>
            </a:r>
            <a:endParaRPr lang="en-GB" altLang="en-US" dirty="0">
              <a:solidFill>
                <a:srgbClr val="000099"/>
              </a:solidFill>
              <a:latin typeface="Antique Olive" pitchFamily="34" charset="0"/>
            </a:endParaRPr>
          </a:p>
        </p:txBody>
      </p:sp>
      <p:sp>
        <p:nvSpPr>
          <p:cNvPr id="151555" name="Rectangle 3"/>
          <p:cNvSpPr>
            <a:spLocks noGrp="1" noChangeArrowheads="1"/>
          </p:cNvSpPr>
          <p:nvPr>
            <p:ph idx="1"/>
          </p:nvPr>
        </p:nvSpPr>
        <p:spPr>
          <a:xfrm>
            <a:off x="683568" y="1412776"/>
            <a:ext cx="8280920" cy="4454624"/>
          </a:xfrm>
        </p:spPr>
        <p:txBody>
          <a:bodyPr/>
          <a:lstStyle/>
          <a:p>
            <a:pPr eaLnBrk="1" hangingPunct="1">
              <a:lnSpc>
                <a:spcPct val="150000"/>
              </a:lnSpc>
              <a:buFont typeface="Arial" panose="020B0604020202020204" pitchFamily="34" charset="0"/>
              <a:buChar char="•"/>
            </a:pPr>
            <a:r>
              <a:rPr lang="en-US" altLang="en-US" sz="2800" dirty="0">
                <a:solidFill>
                  <a:schemeClr val="bg2"/>
                </a:solidFill>
              </a:rPr>
              <a:t>Fear</a:t>
            </a:r>
          </a:p>
          <a:p>
            <a:pPr eaLnBrk="1" hangingPunct="1">
              <a:lnSpc>
                <a:spcPct val="150000"/>
              </a:lnSpc>
              <a:buFont typeface="Arial" panose="020B0604020202020204" pitchFamily="34" charset="0"/>
              <a:buChar char="•"/>
            </a:pPr>
            <a:r>
              <a:rPr lang="en-US" altLang="en-US" sz="2800" dirty="0">
                <a:solidFill>
                  <a:schemeClr val="bg2"/>
                </a:solidFill>
              </a:rPr>
              <a:t>Guilt</a:t>
            </a:r>
          </a:p>
          <a:p>
            <a:pPr eaLnBrk="1" hangingPunct="1">
              <a:lnSpc>
                <a:spcPct val="150000"/>
              </a:lnSpc>
              <a:buFont typeface="Arial" panose="020B0604020202020204" pitchFamily="34" charset="0"/>
              <a:buChar char="•"/>
            </a:pPr>
            <a:r>
              <a:rPr lang="en-US" altLang="en-US" sz="2800" dirty="0">
                <a:solidFill>
                  <a:schemeClr val="bg2"/>
                </a:solidFill>
              </a:rPr>
              <a:t>Anger</a:t>
            </a:r>
          </a:p>
          <a:p>
            <a:pPr eaLnBrk="1" hangingPunct="1">
              <a:lnSpc>
                <a:spcPct val="150000"/>
              </a:lnSpc>
              <a:spcBef>
                <a:spcPct val="0"/>
              </a:spcBef>
              <a:buFont typeface="Arial" panose="020B0604020202020204" pitchFamily="34" charset="0"/>
              <a:buChar char="•"/>
            </a:pPr>
            <a:r>
              <a:rPr lang="en-US" altLang="en-US" sz="2800" dirty="0">
                <a:solidFill>
                  <a:schemeClr val="bg2"/>
                </a:solidFill>
              </a:rPr>
              <a:t>Suspicion</a:t>
            </a:r>
          </a:p>
          <a:p>
            <a:pPr eaLnBrk="1" hangingPunct="1">
              <a:lnSpc>
                <a:spcPct val="150000"/>
              </a:lnSpc>
              <a:spcBef>
                <a:spcPct val="0"/>
              </a:spcBef>
              <a:buFont typeface="Arial" panose="020B0604020202020204" pitchFamily="34" charset="0"/>
              <a:buChar char="•"/>
            </a:pPr>
            <a:r>
              <a:rPr lang="en-US" altLang="en-US" sz="2800" dirty="0">
                <a:solidFill>
                  <a:schemeClr val="bg2"/>
                </a:solidFill>
              </a:rPr>
              <a:t>Hopelessness</a:t>
            </a:r>
          </a:p>
          <a:p>
            <a:pPr eaLnBrk="1" hangingPunct="1">
              <a:lnSpc>
                <a:spcPct val="150000"/>
              </a:lnSpc>
              <a:spcBef>
                <a:spcPct val="0"/>
              </a:spcBef>
              <a:buFont typeface="Arial" panose="020B0604020202020204" pitchFamily="34" charset="0"/>
              <a:buChar char="•"/>
            </a:pPr>
            <a:r>
              <a:rPr lang="en-US" altLang="en-US" sz="2800" dirty="0">
                <a:solidFill>
                  <a:schemeClr val="bg2"/>
                </a:solidFill>
              </a:rPr>
              <a:t>Betrayal</a:t>
            </a:r>
            <a:endParaRPr lang="en-GB" altLang="en-US" sz="2800" dirty="0">
              <a:solidFill>
                <a:schemeClr val="bg2"/>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1772816"/>
            <a:ext cx="5190704" cy="3288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a:t>DERBYSHIRE POLICE </a:t>
            </a:r>
            <a:r>
              <a:rPr lang="en-GB" dirty="0"/>
              <a:t>DVD</a:t>
            </a: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4185253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idx="4294967295"/>
          </p:nvPr>
        </p:nvSpPr>
        <p:spPr>
          <a:xfrm>
            <a:off x="467544" y="548680"/>
            <a:ext cx="6624638" cy="1371600"/>
          </a:xfrm>
        </p:spPr>
        <p:txBody>
          <a:bodyPr/>
          <a:lstStyle/>
          <a:p>
            <a:pPr algn="ctr" eaLnBrk="1" hangingPunct="1"/>
            <a:r>
              <a:rPr lang="en-GB" altLang="en-US" dirty="0">
                <a:solidFill>
                  <a:schemeClr val="bg2"/>
                </a:solidFill>
              </a:rPr>
              <a:t>WHAT IS MODERN SLAVERY?</a:t>
            </a:r>
          </a:p>
        </p:txBody>
      </p:sp>
      <p:sp>
        <p:nvSpPr>
          <p:cNvPr id="447491" name="Rectangle 3"/>
          <p:cNvSpPr>
            <a:spLocks noGrp="1" noChangeArrowheads="1"/>
          </p:cNvSpPr>
          <p:nvPr>
            <p:ph idx="4294967295"/>
          </p:nvPr>
        </p:nvSpPr>
        <p:spPr>
          <a:xfrm>
            <a:off x="0" y="2441575"/>
            <a:ext cx="4164013" cy="2492375"/>
          </a:xfrm>
        </p:spPr>
        <p:txBody>
          <a:bodyPr/>
          <a:lstStyle/>
          <a:p>
            <a:pPr marL="533400" indent="-533400" eaLnBrk="1" hangingPunct="1">
              <a:lnSpc>
                <a:spcPct val="80000"/>
              </a:lnSpc>
              <a:buFont typeface="Wingdings" pitchFamily="2" charset="2"/>
              <a:buNone/>
            </a:pPr>
            <a:r>
              <a:rPr lang="en-GB" altLang="en-US" sz="3600" dirty="0"/>
              <a:t> 		</a:t>
            </a:r>
            <a:br>
              <a:rPr lang="en-GB" altLang="en-US" sz="3600" dirty="0"/>
            </a:br>
            <a:endParaRPr lang="en-GB" altLang="en-US" sz="3600" dirty="0"/>
          </a:p>
        </p:txBody>
      </p:sp>
      <p:pic>
        <p:nvPicPr>
          <p:cNvPr id="447492" name="Picture 5" descr="1213626759396_human_trafficki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67744" y="2204120"/>
            <a:ext cx="3248025" cy="33131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171419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itle 1"/>
          <p:cNvSpPr>
            <a:spLocks noGrp="1"/>
          </p:cNvSpPr>
          <p:nvPr>
            <p:ph type="title"/>
          </p:nvPr>
        </p:nvSpPr>
        <p:spPr>
          <a:xfrm>
            <a:off x="446088" y="457200"/>
            <a:ext cx="6823075" cy="1014413"/>
          </a:xfrm>
        </p:spPr>
        <p:txBody>
          <a:bodyPr/>
          <a:lstStyle/>
          <a:p>
            <a:pPr algn="ctr"/>
            <a:r>
              <a:rPr lang="en-GB" dirty="0">
                <a:solidFill>
                  <a:schemeClr val="bg2"/>
                </a:solidFill>
                <a:cs typeface="Arial" charset="0"/>
              </a:rPr>
              <a:t>THE MARCINS</a:t>
            </a:r>
            <a:endParaRPr lang="en-GB" dirty="0">
              <a:solidFill>
                <a:schemeClr val="bg2"/>
              </a:solidFill>
            </a:endParaRPr>
          </a:p>
        </p:txBody>
      </p:sp>
      <p:sp>
        <p:nvSpPr>
          <p:cNvPr id="222211" name="Content Placeholder 2"/>
          <p:cNvSpPr>
            <a:spLocks noGrp="1"/>
          </p:cNvSpPr>
          <p:nvPr>
            <p:ph idx="1"/>
          </p:nvPr>
        </p:nvSpPr>
        <p:spPr>
          <a:xfrm>
            <a:off x="457200" y="3644900"/>
            <a:ext cx="8229600" cy="2520950"/>
          </a:xfrm>
        </p:spPr>
        <p:txBody>
          <a:bodyPr/>
          <a:lstStyle/>
          <a:p>
            <a:pPr eaLnBrk="1" hangingPunct="1">
              <a:buFont typeface="Arial" panose="020B0604020202020204" pitchFamily="34" charset="0"/>
              <a:buChar char="•"/>
            </a:pPr>
            <a:r>
              <a:rPr lang="en-GB" dirty="0">
                <a:solidFill>
                  <a:schemeClr val="bg2"/>
                </a:solidFill>
                <a:cs typeface="Arial" charset="0"/>
              </a:rPr>
              <a:t>Brothers </a:t>
            </a:r>
            <a:r>
              <a:rPr lang="en-GB" dirty="0" err="1">
                <a:solidFill>
                  <a:schemeClr val="bg2"/>
                </a:solidFill>
                <a:cs typeface="Arial" charset="0"/>
              </a:rPr>
              <a:t>Marek</a:t>
            </a:r>
            <a:r>
              <a:rPr lang="en-GB" dirty="0">
                <a:solidFill>
                  <a:schemeClr val="bg2"/>
                </a:solidFill>
                <a:cs typeface="Arial" charset="0"/>
              </a:rPr>
              <a:t> and Igor </a:t>
            </a:r>
            <a:r>
              <a:rPr lang="en-GB" dirty="0" err="1">
                <a:solidFill>
                  <a:schemeClr val="bg2"/>
                </a:solidFill>
                <a:cs typeface="Arial" charset="0"/>
              </a:rPr>
              <a:t>Marcin</a:t>
            </a:r>
            <a:r>
              <a:rPr lang="en-GB" dirty="0">
                <a:solidFill>
                  <a:schemeClr val="bg2"/>
                </a:solidFill>
                <a:cs typeface="Arial" charset="0"/>
              </a:rPr>
              <a:t> lived in a typical Derby semi.</a:t>
            </a:r>
          </a:p>
          <a:p>
            <a:pPr eaLnBrk="1" hangingPunct="1">
              <a:buFont typeface="Arial" panose="020B0604020202020204" pitchFamily="34" charset="0"/>
              <a:buChar char="•"/>
            </a:pPr>
            <a:r>
              <a:rPr lang="en-GB" dirty="0">
                <a:solidFill>
                  <a:schemeClr val="bg2"/>
                </a:solidFill>
                <a:cs typeface="Arial" charset="0"/>
              </a:rPr>
              <a:t>They trafficked men into the UK from Slovakia and the Czech Republic. </a:t>
            </a:r>
          </a:p>
          <a:p>
            <a:endParaRPr lang="en-GB" dirty="0"/>
          </a:p>
        </p:txBody>
      </p:sp>
      <p:pic>
        <p:nvPicPr>
          <p:cNvPr id="222213"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16013" y="1700213"/>
            <a:ext cx="3240087" cy="1716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00724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itle 1"/>
          <p:cNvSpPr>
            <a:spLocks noGrp="1"/>
          </p:cNvSpPr>
          <p:nvPr>
            <p:ph type="title"/>
          </p:nvPr>
        </p:nvSpPr>
        <p:spPr>
          <a:xfrm>
            <a:off x="446088" y="457200"/>
            <a:ext cx="6823075" cy="596137"/>
          </a:xfrm>
        </p:spPr>
        <p:txBody>
          <a:bodyPr/>
          <a:lstStyle/>
          <a:p>
            <a:pPr algn="ctr"/>
            <a:r>
              <a:rPr lang="en-GB" dirty="0">
                <a:solidFill>
                  <a:schemeClr val="bg2"/>
                </a:solidFill>
              </a:rPr>
              <a:t>POWER AND PROFIT</a:t>
            </a:r>
          </a:p>
        </p:txBody>
      </p:sp>
      <p:pic>
        <p:nvPicPr>
          <p:cNvPr id="224260" name="Picture 6"/>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rot="1150973">
            <a:off x="5073650" y="1566863"/>
            <a:ext cx="3519488" cy="2330450"/>
          </a:xfrm>
          <a:noFill/>
        </p:spPr>
      </p:pic>
      <p:pic>
        <p:nvPicPr>
          <p:cNvPr id="224261" name="Content Placeholder 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11413" y="2754313"/>
            <a:ext cx="3121025"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262" name="Picture 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1394910">
            <a:off x="504825" y="1536700"/>
            <a:ext cx="2709863" cy="178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4263" name="Picture 8"/>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rot="503998">
            <a:off x="382588" y="4197350"/>
            <a:ext cx="2836862"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264" name="Picture 7"/>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rot="-1541488">
            <a:off x="4924425" y="4149725"/>
            <a:ext cx="2982913"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00974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p:cNvSpPr>
            <a:spLocks noGrp="1"/>
          </p:cNvSpPr>
          <p:nvPr>
            <p:ph type="title"/>
          </p:nvPr>
        </p:nvSpPr>
        <p:spPr/>
        <p:txBody>
          <a:bodyPr/>
          <a:lstStyle/>
          <a:p>
            <a:r>
              <a:rPr lang="en-GB"/>
              <a:t>Fear and hope</a:t>
            </a:r>
            <a:br>
              <a:rPr lang="en-GB" b="1">
                <a:solidFill>
                  <a:srgbClr val="8F23B3"/>
                </a:solidFill>
              </a:rPr>
            </a:br>
            <a:endParaRPr lang="en-GB"/>
          </a:p>
        </p:txBody>
      </p:sp>
      <p:pic>
        <p:nvPicPr>
          <p:cNvPr id="225284" name="Picture 6"/>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rot="20956754">
            <a:off x="466725" y="1593850"/>
            <a:ext cx="3355975" cy="1851025"/>
          </a:xfrm>
          <a:noFill/>
        </p:spPr>
      </p:pic>
      <p:pic>
        <p:nvPicPr>
          <p:cNvPr id="225285" name="Picture 7"/>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rot="-408440">
            <a:off x="6381750" y="3468688"/>
            <a:ext cx="2052638"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6" name="Picture 8"/>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rot="946682">
            <a:off x="715963" y="3875088"/>
            <a:ext cx="2470150"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7" name="Content Placeholder 5"/>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rot="793947">
            <a:off x="3071813" y="2876550"/>
            <a:ext cx="363220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8" name="Picture 6"/>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rot="376141">
            <a:off x="4259263" y="1027113"/>
            <a:ext cx="3611562"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71963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4"/>
          <p:cNvSpPr>
            <a:spLocks noGrp="1" noChangeArrowheads="1"/>
          </p:cNvSpPr>
          <p:nvPr>
            <p:ph type="ctrTitle"/>
          </p:nvPr>
        </p:nvSpPr>
        <p:spPr/>
        <p:txBody>
          <a:bodyPr/>
          <a:lstStyle/>
          <a:p>
            <a:pPr algn="ctr" eaLnBrk="1" hangingPunct="1"/>
            <a:r>
              <a:rPr lang="en-GB" altLang="en-US" dirty="0"/>
              <a:t>SAFETY PLANNING</a:t>
            </a:r>
          </a:p>
        </p:txBody>
      </p:sp>
      <p:sp>
        <p:nvSpPr>
          <p:cNvPr id="168963" name="Rectangle 5"/>
          <p:cNvSpPr>
            <a:spLocks noGrp="1" noChangeArrowheads="1"/>
          </p:cNvSpPr>
          <p:nvPr>
            <p:ph type="subTitle" idx="1"/>
          </p:nvPr>
        </p:nvSpPr>
        <p:spPr/>
        <p:txBody>
          <a:bodyPr/>
          <a:lstStyle/>
          <a:p>
            <a:pPr eaLnBrk="1" hangingPunct="1"/>
            <a:endParaRPr lang="en-US" alt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446088" y="457200"/>
            <a:ext cx="6823075" cy="739552"/>
          </a:xfrm>
        </p:spPr>
        <p:txBody>
          <a:bodyPr/>
          <a:lstStyle/>
          <a:p>
            <a:pPr algn="ctr" eaLnBrk="1" hangingPunct="1"/>
            <a:r>
              <a:rPr lang="en-GB" altLang="en-US" dirty="0">
                <a:solidFill>
                  <a:srgbClr val="000099"/>
                </a:solidFill>
              </a:rPr>
              <a:t>WHAT TO THINK ABOUT</a:t>
            </a:r>
          </a:p>
        </p:txBody>
      </p:sp>
      <p:sp>
        <p:nvSpPr>
          <p:cNvPr id="169987" name="Rectangle 3"/>
          <p:cNvSpPr>
            <a:spLocks noGrp="1" noChangeArrowheads="1"/>
          </p:cNvSpPr>
          <p:nvPr>
            <p:ph idx="1"/>
          </p:nvPr>
        </p:nvSpPr>
        <p:spPr>
          <a:xfrm>
            <a:off x="457200" y="1340768"/>
            <a:ext cx="8507288" cy="5256584"/>
          </a:xfrm>
        </p:spPr>
        <p:txBody>
          <a:bodyPr/>
          <a:lstStyle/>
          <a:p>
            <a:pPr eaLnBrk="1" hangingPunct="1">
              <a:buFont typeface="Arial" panose="020B0604020202020204" pitchFamily="34" charset="0"/>
              <a:buChar char="•"/>
            </a:pPr>
            <a:r>
              <a:rPr lang="en-GB" altLang="en-US" sz="2800" dirty="0">
                <a:solidFill>
                  <a:schemeClr val="bg2"/>
                </a:solidFill>
              </a:rPr>
              <a:t>Risk on return to country/place of origin</a:t>
            </a:r>
          </a:p>
          <a:p>
            <a:pPr eaLnBrk="1" hangingPunct="1">
              <a:buFont typeface="Arial" panose="020B0604020202020204" pitchFamily="34" charset="0"/>
              <a:buChar char="•"/>
            </a:pPr>
            <a:r>
              <a:rPr lang="en-GB" altLang="en-US" sz="2800" dirty="0">
                <a:solidFill>
                  <a:schemeClr val="bg2"/>
                </a:solidFill>
              </a:rPr>
              <a:t>Risk from family/friends </a:t>
            </a:r>
          </a:p>
          <a:p>
            <a:pPr eaLnBrk="1" hangingPunct="1">
              <a:buFont typeface="Arial" panose="020B0604020202020204" pitchFamily="34" charset="0"/>
              <a:buChar char="•"/>
            </a:pPr>
            <a:r>
              <a:rPr lang="en-GB" altLang="en-US" sz="2800" dirty="0">
                <a:solidFill>
                  <a:schemeClr val="bg2"/>
                </a:solidFill>
              </a:rPr>
              <a:t>Risk of being identified/located by trafficker/trafficker’s associates</a:t>
            </a:r>
          </a:p>
          <a:p>
            <a:pPr eaLnBrk="1" hangingPunct="1">
              <a:lnSpc>
                <a:spcPct val="150000"/>
              </a:lnSpc>
              <a:buFont typeface="Arial" panose="020B0604020202020204" pitchFamily="34" charset="0"/>
              <a:buChar char="•"/>
            </a:pPr>
            <a:r>
              <a:rPr lang="en-GB" altLang="en-US" sz="2800" dirty="0">
                <a:solidFill>
                  <a:schemeClr val="bg2"/>
                </a:solidFill>
              </a:rPr>
              <a:t>Contact with those in the trafficking network </a:t>
            </a:r>
          </a:p>
          <a:p>
            <a:pPr eaLnBrk="1" hangingPunct="1">
              <a:buFont typeface="Arial" panose="020B0604020202020204" pitchFamily="34" charset="0"/>
              <a:buChar char="•"/>
            </a:pPr>
            <a:r>
              <a:rPr lang="en-GB" altLang="en-US" sz="2800" dirty="0">
                <a:solidFill>
                  <a:schemeClr val="bg2"/>
                </a:solidFill>
              </a:rPr>
              <a:t>Risk of reprisals from trafficker/trafficker’s associates</a:t>
            </a:r>
          </a:p>
          <a:p>
            <a:pPr eaLnBrk="1" hangingPunct="1">
              <a:buFont typeface="Arial" panose="020B0604020202020204" pitchFamily="34" charset="0"/>
              <a:buChar char="•"/>
            </a:pPr>
            <a:r>
              <a:rPr lang="en-GB" altLang="en-US" sz="2800" dirty="0">
                <a:solidFill>
                  <a:schemeClr val="bg2"/>
                </a:solidFill>
              </a:rPr>
              <a:t>Risk of physical/sexual violence </a:t>
            </a:r>
          </a:p>
          <a:p>
            <a:pPr eaLnBrk="1" hangingPunct="1">
              <a:lnSpc>
                <a:spcPct val="150000"/>
              </a:lnSpc>
              <a:buFont typeface="Arial" panose="020B0604020202020204" pitchFamily="34" charset="0"/>
              <a:buChar char="•"/>
            </a:pPr>
            <a:r>
              <a:rPr lang="en-GB" altLang="en-US" sz="2800" dirty="0">
                <a:solidFill>
                  <a:schemeClr val="bg2"/>
                </a:solidFill>
              </a:rPr>
              <a:t>Risk from acting as a witness </a:t>
            </a:r>
          </a:p>
          <a:p>
            <a:pPr eaLnBrk="1" hangingPunct="1">
              <a:lnSpc>
                <a:spcPct val="90000"/>
              </a:lnSpc>
              <a:buFont typeface="Arial" panose="020B0604020202020204" pitchFamily="34" charset="0"/>
              <a:buChar char="•"/>
            </a:pPr>
            <a:r>
              <a:rPr lang="en-GB" altLang="en-US" sz="2800" dirty="0">
                <a:solidFill>
                  <a:schemeClr val="bg2"/>
                </a:solidFill>
              </a:rPr>
              <a:t>Other risk taking behaviour</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446088" y="457200"/>
            <a:ext cx="6823075" cy="739552"/>
          </a:xfrm>
        </p:spPr>
        <p:txBody>
          <a:bodyPr/>
          <a:lstStyle/>
          <a:p>
            <a:pPr algn="ctr" eaLnBrk="1" hangingPunct="1"/>
            <a:r>
              <a:rPr lang="en-GB" altLang="en-US" dirty="0">
                <a:solidFill>
                  <a:schemeClr val="bg2"/>
                </a:solidFill>
              </a:rPr>
              <a:t>WHAT TO THINK ABOUT</a:t>
            </a:r>
          </a:p>
        </p:txBody>
      </p:sp>
      <p:sp>
        <p:nvSpPr>
          <p:cNvPr id="171011" name="Rectangle 3"/>
          <p:cNvSpPr>
            <a:spLocks noGrp="1" noChangeArrowheads="1"/>
          </p:cNvSpPr>
          <p:nvPr>
            <p:ph idx="1"/>
          </p:nvPr>
        </p:nvSpPr>
        <p:spPr>
          <a:xfrm>
            <a:off x="457200" y="1340768"/>
            <a:ext cx="8507288" cy="5256584"/>
          </a:xfrm>
        </p:spPr>
        <p:txBody>
          <a:bodyPr/>
          <a:lstStyle/>
          <a:p>
            <a:pPr eaLnBrk="1" hangingPunct="1">
              <a:buFont typeface="Arial" panose="020B0604020202020204" pitchFamily="34" charset="0"/>
              <a:buChar char="•"/>
            </a:pPr>
            <a:r>
              <a:rPr lang="en-GB" altLang="en-US" sz="2800" dirty="0">
                <a:solidFill>
                  <a:schemeClr val="bg2"/>
                </a:solidFill>
              </a:rPr>
              <a:t>Self-harm</a:t>
            </a:r>
          </a:p>
          <a:p>
            <a:pPr eaLnBrk="1" hangingPunct="1">
              <a:lnSpc>
                <a:spcPct val="150000"/>
              </a:lnSpc>
              <a:buFont typeface="Arial" panose="020B0604020202020204" pitchFamily="34" charset="0"/>
              <a:buChar char="•"/>
            </a:pPr>
            <a:r>
              <a:rPr lang="en-GB" altLang="en-US" sz="2800" dirty="0">
                <a:solidFill>
                  <a:schemeClr val="bg2"/>
                </a:solidFill>
              </a:rPr>
              <a:t>Suicidal ideation/suicide attempts</a:t>
            </a:r>
          </a:p>
          <a:p>
            <a:pPr eaLnBrk="1" hangingPunct="1">
              <a:lnSpc>
                <a:spcPct val="150000"/>
              </a:lnSpc>
              <a:buFont typeface="Arial" panose="020B0604020202020204" pitchFamily="34" charset="0"/>
              <a:buChar char="•"/>
            </a:pPr>
            <a:r>
              <a:rPr lang="en-GB" altLang="en-US" sz="2800" dirty="0">
                <a:solidFill>
                  <a:schemeClr val="bg2"/>
                </a:solidFill>
              </a:rPr>
              <a:t>Harm from substance misuse</a:t>
            </a:r>
          </a:p>
          <a:p>
            <a:pPr eaLnBrk="1" hangingPunct="1">
              <a:buFont typeface="Arial" panose="020B0604020202020204" pitchFamily="34" charset="0"/>
              <a:buChar char="•"/>
            </a:pPr>
            <a:r>
              <a:rPr lang="en-GB" altLang="en-US" sz="2800" dirty="0">
                <a:solidFill>
                  <a:schemeClr val="bg2"/>
                </a:solidFill>
              </a:rPr>
              <a:t>Harm from mental health issues, including Post Traumatic Stress Disorder</a:t>
            </a:r>
          </a:p>
          <a:p>
            <a:pPr eaLnBrk="1" hangingPunct="1">
              <a:lnSpc>
                <a:spcPct val="150000"/>
              </a:lnSpc>
              <a:buFont typeface="Arial" panose="020B0604020202020204" pitchFamily="34" charset="0"/>
              <a:buChar char="•"/>
            </a:pPr>
            <a:r>
              <a:rPr lang="en-GB" altLang="en-US" sz="2800" dirty="0">
                <a:solidFill>
                  <a:schemeClr val="bg2"/>
                </a:solidFill>
              </a:rPr>
              <a:t>Abuse/harassment by other service users</a:t>
            </a:r>
          </a:p>
          <a:p>
            <a:pPr eaLnBrk="1" hangingPunct="1">
              <a:buFont typeface="Arial" panose="020B0604020202020204" pitchFamily="34" charset="0"/>
              <a:buChar char="•"/>
            </a:pPr>
            <a:r>
              <a:rPr lang="en-GB" altLang="en-US" sz="2800" dirty="0">
                <a:solidFill>
                  <a:schemeClr val="bg2"/>
                </a:solidFill>
              </a:rPr>
              <a:t>Aggressive behaviour (to other service users or staff)</a:t>
            </a:r>
          </a:p>
          <a:p>
            <a:pPr eaLnBrk="1" hangingPunct="1">
              <a:lnSpc>
                <a:spcPct val="150000"/>
              </a:lnSpc>
              <a:buFont typeface="Arial" panose="020B0604020202020204" pitchFamily="34" charset="0"/>
              <a:buChar char="•"/>
            </a:pPr>
            <a:r>
              <a:rPr lang="en-GB" altLang="en-US" sz="2800" dirty="0">
                <a:solidFill>
                  <a:schemeClr val="bg2"/>
                </a:solidFill>
              </a:rPr>
              <a:t>Victim can become an ALPHA</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88" y="457200"/>
            <a:ext cx="6823075" cy="883568"/>
          </a:xfrm>
        </p:spPr>
        <p:txBody>
          <a:bodyPr/>
          <a:lstStyle/>
          <a:p>
            <a:pPr algn="ctr"/>
            <a:r>
              <a:rPr lang="en-GB" dirty="0">
                <a:solidFill>
                  <a:schemeClr val="bg2"/>
                </a:solidFill>
              </a:rPr>
              <a:t>ACTIVITY</a:t>
            </a:r>
          </a:p>
        </p:txBody>
      </p:sp>
      <p:sp>
        <p:nvSpPr>
          <p:cNvPr id="3" name="Content Placeholder 2"/>
          <p:cNvSpPr>
            <a:spLocks noGrp="1"/>
          </p:cNvSpPr>
          <p:nvPr>
            <p:ph idx="1"/>
          </p:nvPr>
        </p:nvSpPr>
        <p:spPr>
          <a:xfrm>
            <a:off x="755576" y="1981200"/>
            <a:ext cx="7931224" cy="3886200"/>
          </a:xfrm>
        </p:spPr>
        <p:txBody>
          <a:bodyPr/>
          <a:lstStyle/>
          <a:p>
            <a:pPr marL="0" indent="0">
              <a:buNone/>
            </a:pPr>
            <a:r>
              <a:rPr lang="en-GB" sz="2800" dirty="0">
                <a:solidFill>
                  <a:schemeClr val="bg2"/>
                </a:solidFill>
              </a:rPr>
              <a:t>Using the previous case study decide :</a:t>
            </a:r>
          </a:p>
          <a:p>
            <a:endParaRPr lang="en-GB" sz="2800" dirty="0">
              <a:solidFill>
                <a:schemeClr val="bg2"/>
              </a:solidFill>
            </a:endParaRPr>
          </a:p>
          <a:p>
            <a:pPr>
              <a:buFont typeface="Arial" panose="020B0604020202020204" pitchFamily="34" charset="0"/>
              <a:buChar char="•"/>
            </a:pPr>
            <a:r>
              <a:rPr lang="en-GB" sz="2800" dirty="0">
                <a:solidFill>
                  <a:schemeClr val="bg2"/>
                </a:solidFill>
              </a:rPr>
              <a:t>What the risks could be for your victim</a:t>
            </a:r>
          </a:p>
          <a:p>
            <a:pPr>
              <a:buFont typeface="Arial" panose="020B0604020202020204" pitchFamily="34" charset="0"/>
              <a:buChar char="•"/>
            </a:pPr>
            <a:endParaRPr lang="en-GB" sz="2800" dirty="0">
              <a:solidFill>
                <a:schemeClr val="bg2"/>
              </a:solidFill>
            </a:endParaRPr>
          </a:p>
          <a:p>
            <a:pPr>
              <a:buFont typeface="Arial" panose="020B0604020202020204" pitchFamily="34" charset="0"/>
              <a:buChar char="•"/>
            </a:pPr>
            <a:r>
              <a:rPr lang="en-GB" sz="2800" dirty="0">
                <a:solidFill>
                  <a:schemeClr val="bg2"/>
                </a:solidFill>
              </a:rPr>
              <a:t>Which agencies you need to involve to keep the victim safe</a:t>
            </a:r>
          </a:p>
        </p:txBody>
      </p:sp>
    </p:spTree>
    <p:extLst>
      <p:ext uri="{BB962C8B-B14F-4D97-AF65-F5344CB8AC3E}">
        <p14:creationId xmlns:p14="http://schemas.microsoft.com/office/powerpoint/2010/main" val="325902758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a:t>HORSE TRADER DVD</a:t>
            </a:r>
          </a:p>
        </p:txBody>
      </p:sp>
    </p:spTree>
    <p:extLst>
      <p:ext uri="{BB962C8B-B14F-4D97-AF65-F5344CB8AC3E}">
        <p14:creationId xmlns:p14="http://schemas.microsoft.com/office/powerpoint/2010/main" val="11048195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4"/>
          <p:cNvSpPr>
            <a:spLocks noGrp="1" noChangeArrowheads="1"/>
          </p:cNvSpPr>
          <p:nvPr>
            <p:ph type="ctrTitle"/>
          </p:nvPr>
        </p:nvSpPr>
        <p:spPr/>
        <p:txBody>
          <a:bodyPr/>
          <a:lstStyle/>
          <a:p>
            <a:pPr algn="ctr" eaLnBrk="1" hangingPunct="1"/>
            <a:r>
              <a:rPr lang="en-GB" altLang="en-US" dirty="0"/>
              <a:t>Next steps...</a:t>
            </a:r>
          </a:p>
        </p:txBody>
      </p:sp>
      <p:sp>
        <p:nvSpPr>
          <p:cNvPr id="194563" name="Rectangle 5"/>
          <p:cNvSpPr>
            <a:spLocks noGrp="1" noChangeArrowheads="1"/>
          </p:cNvSpPr>
          <p:nvPr>
            <p:ph type="subTitle" idx="1"/>
          </p:nvPr>
        </p:nvSpPr>
        <p:spPr/>
        <p:txBody>
          <a:bodyPr/>
          <a:lstStyle/>
          <a:p>
            <a:pPr eaLnBrk="1" hangingPunct="1"/>
            <a:endParaRPr lang="en-US" altLang="en-US"/>
          </a:p>
        </p:txBody>
      </p:sp>
    </p:spTree>
    <p:extLst>
      <p:ext uri="{BB962C8B-B14F-4D97-AF65-F5344CB8AC3E}">
        <p14:creationId xmlns:p14="http://schemas.microsoft.com/office/powerpoint/2010/main" val="157295733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7" name="Rectangle 2"/>
          <p:cNvSpPr>
            <a:spLocks noGrp="1" noChangeArrowheads="1"/>
          </p:cNvSpPr>
          <p:nvPr>
            <p:ph type="title"/>
          </p:nvPr>
        </p:nvSpPr>
        <p:spPr>
          <a:xfrm>
            <a:off x="446088" y="457200"/>
            <a:ext cx="6823075" cy="739552"/>
          </a:xfrm>
        </p:spPr>
        <p:txBody>
          <a:bodyPr/>
          <a:lstStyle/>
          <a:p>
            <a:pPr algn="ctr" eaLnBrk="1" hangingPunct="1"/>
            <a:r>
              <a:rPr lang="en-GB" altLang="en-US" b="1" dirty="0">
                <a:solidFill>
                  <a:schemeClr val="bg2"/>
                </a:solidFill>
              </a:rPr>
              <a:t>WHAT NEXT….</a:t>
            </a:r>
            <a:endParaRPr lang="en-US" altLang="en-US" b="1" dirty="0">
              <a:solidFill>
                <a:schemeClr val="bg2"/>
              </a:solidFill>
            </a:endParaRPr>
          </a:p>
        </p:txBody>
      </p:sp>
      <p:sp>
        <p:nvSpPr>
          <p:cNvPr id="195588" name="Rectangle 3"/>
          <p:cNvSpPr>
            <a:spLocks noGrp="1" noChangeArrowheads="1"/>
          </p:cNvSpPr>
          <p:nvPr>
            <p:ph idx="1"/>
          </p:nvPr>
        </p:nvSpPr>
        <p:spPr>
          <a:xfrm>
            <a:off x="457200" y="1916832"/>
            <a:ext cx="8229600" cy="4392488"/>
          </a:xfrm>
        </p:spPr>
        <p:txBody>
          <a:bodyPr/>
          <a:lstStyle/>
          <a:p>
            <a:pPr marL="0" indent="0" eaLnBrk="1" hangingPunct="1">
              <a:buNone/>
            </a:pPr>
            <a:r>
              <a:rPr lang="en-GB" altLang="en-US" sz="3600" dirty="0">
                <a:solidFill>
                  <a:schemeClr val="bg2"/>
                </a:solidFill>
              </a:rPr>
              <a:t>Identify 3 things you are going to do in your workplace that  will raise awareness of this heinous crime</a:t>
            </a:r>
          </a:p>
          <a:p>
            <a:pPr eaLnBrk="1" hangingPunct="1"/>
            <a:endParaRPr lang="en-GB" altLang="en-US" sz="2800" dirty="0">
              <a:solidFill>
                <a:schemeClr val="bg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46088" y="457200"/>
            <a:ext cx="6823075" cy="667544"/>
          </a:xfrm>
        </p:spPr>
        <p:txBody>
          <a:bodyPr/>
          <a:lstStyle/>
          <a:p>
            <a:pPr algn="ctr" eaLnBrk="1" hangingPunct="1"/>
            <a:r>
              <a:rPr lang="en-GB" altLang="en-US" dirty="0">
                <a:solidFill>
                  <a:schemeClr val="bg2"/>
                </a:solidFill>
              </a:rPr>
              <a:t>DEFINITION</a:t>
            </a:r>
          </a:p>
        </p:txBody>
      </p:sp>
      <p:sp>
        <p:nvSpPr>
          <p:cNvPr id="28675" name="Rectangle 3"/>
          <p:cNvSpPr>
            <a:spLocks noGrp="1" noChangeArrowheads="1"/>
          </p:cNvSpPr>
          <p:nvPr>
            <p:ph idx="1"/>
          </p:nvPr>
        </p:nvSpPr>
        <p:spPr>
          <a:xfrm>
            <a:off x="683568" y="1412776"/>
            <a:ext cx="8003232" cy="4896544"/>
          </a:xfrm>
        </p:spPr>
        <p:txBody>
          <a:bodyPr/>
          <a:lstStyle/>
          <a:p>
            <a:pPr marL="0" indent="0" eaLnBrk="1" hangingPunct="1">
              <a:lnSpc>
                <a:spcPct val="80000"/>
              </a:lnSpc>
              <a:buNone/>
            </a:pPr>
            <a:r>
              <a:rPr lang="en-GB" altLang="en-US" sz="2800" b="1" dirty="0">
                <a:solidFill>
                  <a:schemeClr val="bg2"/>
                </a:solidFill>
              </a:rPr>
              <a:t>Originates from The Palermo Protocols;</a:t>
            </a:r>
          </a:p>
          <a:p>
            <a:pPr algn="ctr" eaLnBrk="1" hangingPunct="1">
              <a:lnSpc>
                <a:spcPct val="80000"/>
              </a:lnSpc>
              <a:buFont typeface="Arial" panose="020B0604020202020204" pitchFamily="34" charset="0"/>
              <a:buChar char="•"/>
            </a:pPr>
            <a:endParaRPr lang="en-GB" altLang="en-US" sz="2800" dirty="0">
              <a:solidFill>
                <a:schemeClr val="bg2"/>
              </a:solidFill>
            </a:endParaRPr>
          </a:p>
          <a:p>
            <a:pPr>
              <a:buFont typeface="Arial" panose="020B0604020202020204" pitchFamily="34" charset="0"/>
              <a:buChar char="•"/>
            </a:pPr>
            <a:r>
              <a:rPr lang="en-GB" sz="2800" dirty="0">
                <a:solidFill>
                  <a:schemeClr val="bg2"/>
                </a:solidFill>
              </a:rPr>
              <a:t>To Prevent, Suppress and Punish Trafficking in Persons, especially Women and Children;</a:t>
            </a:r>
          </a:p>
          <a:p>
            <a:pPr>
              <a:buFont typeface="Arial" panose="020B0604020202020204" pitchFamily="34" charset="0"/>
              <a:buChar char="•"/>
            </a:pPr>
            <a:r>
              <a:rPr lang="en-GB" sz="2800" dirty="0">
                <a:solidFill>
                  <a:schemeClr val="bg2"/>
                </a:solidFill>
              </a:rPr>
              <a:t>The Protocol against the Smuggling of Migrants by Land, Sea and Air;</a:t>
            </a:r>
          </a:p>
          <a:p>
            <a:pPr>
              <a:buFont typeface="Arial" panose="020B0604020202020204" pitchFamily="34" charset="0"/>
              <a:buChar char="•"/>
            </a:pPr>
            <a:r>
              <a:rPr lang="en-GB" sz="2800" dirty="0">
                <a:solidFill>
                  <a:schemeClr val="bg2"/>
                </a:solidFill>
              </a:rPr>
              <a:t>The Protocol against the Illicit Manufacturing and Trafficking in Firearms, Their Parts and Components and Ammunition.</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4"/>
          <p:cNvSpPr>
            <a:spLocks noGrp="1" noChangeArrowheads="1"/>
          </p:cNvSpPr>
          <p:nvPr>
            <p:ph type="ctrTitle"/>
          </p:nvPr>
        </p:nvSpPr>
        <p:spPr/>
        <p:txBody>
          <a:bodyPr/>
          <a:lstStyle/>
          <a:p>
            <a:pPr algn="ctr" eaLnBrk="1" hangingPunct="1"/>
            <a:r>
              <a:rPr lang="en-GB" altLang="en-US" dirty="0"/>
              <a:t>FINALLY……</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132856"/>
            <a:ext cx="7128792" cy="2304256"/>
          </a:xfrm>
        </p:spPr>
        <p:txBody>
          <a:bodyPr/>
          <a:lstStyle/>
          <a:p>
            <a:pPr algn="ctr"/>
            <a:r>
              <a:rPr lang="en-GB" sz="6600" b="1" dirty="0">
                <a:solidFill>
                  <a:schemeClr val="bg2"/>
                </a:solidFill>
              </a:rPr>
              <a:t>THANK YOU AND QUESTIONS</a:t>
            </a:r>
          </a:p>
        </p:txBody>
      </p:sp>
    </p:spTree>
    <p:extLst>
      <p:ext uri="{BB962C8B-B14F-4D97-AF65-F5344CB8AC3E}">
        <p14:creationId xmlns:p14="http://schemas.microsoft.com/office/powerpoint/2010/main" val="16925880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5400" b="1" dirty="0">
                <a:solidFill>
                  <a:schemeClr val="bg2"/>
                </a:solidFill>
              </a:rPr>
              <a:t>Key Websites</a:t>
            </a:r>
            <a:br>
              <a:rPr lang="en-GB" u="sng" dirty="0"/>
            </a:br>
            <a:endParaRPr lang="en-GB" dirty="0"/>
          </a:p>
        </p:txBody>
      </p:sp>
      <p:sp>
        <p:nvSpPr>
          <p:cNvPr id="3" name="Content Placeholder 2"/>
          <p:cNvSpPr>
            <a:spLocks noGrp="1"/>
          </p:cNvSpPr>
          <p:nvPr>
            <p:ph idx="1"/>
          </p:nvPr>
        </p:nvSpPr>
        <p:spPr/>
        <p:txBody>
          <a:bodyPr/>
          <a:lstStyle/>
          <a:p>
            <a:r>
              <a:rPr lang="en-GB" dirty="0">
                <a:solidFill>
                  <a:schemeClr val="bg2"/>
                </a:solidFill>
              </a:rPr>
              <a:t>www.wales.gov.uk/anti-slavery/</a:t>
            </a:r>
          </a:p>
          <a:p>
            <a:r>
              <a:rPr lang="en-GB" dirty="0">
                <a:solidFill>
                  <a:schemeClr val="bg2"/>
                </a:solidFill>
              </a:rPr>
              <a:t>https://www.modernslaveryhelpline.org/</a:t>
            </a:r>
          </a:p>
          <a:p>
            <a:r>
              <a:rPr lang="en-GB" dirty="0">
                <a:solidFill>
                  <a:schemeClr val="bg2"/>
                </a:solidFill>
              </a:rPr>
              <a:t>http://www.cps.gov.uk/wales/</a:t>
            </a:r>
          </a:p>
          <a:p>
            <a:endParaRPr lang="en-GB" dirty="0"/>
          </a:p>
        </p:txBody>
      </p:sp>
    </p:spTree>
    <p:extLst>
      <p:ext uri="{BB962C8B-B14F-4D97-AF65-F5344CB8AC3E}">
        <p14:creationId xmlns:p14="http://schemas.microsoft.com/office/powerpoint/2010/main" val="2903534990"/>
      </p:ext>
    </p:extLst>
  </p:cSld>
  <p:clrMapOvr>
    <a:masterClrMapping/>
  </p:clrMapOvr>
</p:sld>
</file>

<file path=ppt/theme/theme1.xml><?xml version="1.0" encoding="utf-8"?>
<a:theme xmlns:a="http://schemas.openxmlformats.org/drawingml/2006/main" name="5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5697</TotalTime>
  <Words>9420</Words>
  <Application>Microsoft Macintosh PowerPoint</Application>
  <PresentationFormat>On-screen Show (4:3)</PresentationFormat>
  <Paragraphs>1036</Paragraphs>
  <Slides>92</Slides>
  <Notes>78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92</vt:i4>
      </vt:variant>
    </vt:vector>
  </HeadingPairs>
  <TitlesOfParts>
    <vt:vector size="104" baseType="lpstr">
      <vt:lpstr>ＭＳ Ｐゴシック</vt:lpstr>
      <vt:lpstr>Antique Olive</vt:lpstr>
      <vt:lpstr>Arial</vt:lpstr>
      <vt:lpstr>Arial Black</vt:lpstr>
      <vt:lpstr>Avenir Next Regular</vt:lpstr>
      <vt:lpstr>Calibri</vt:lpstr>
      <vt:lpstr>Gill Sans MT</vt:lpstr>
      <vt:lpstr>Times New Roman</vt:lpstr>
      <vt:lpstr>Wingdings</vt:lpstr>
      <vt:lpstr>Wingdings 3</vt:lpstr>
      <vt:lpstr>5_Pixel</vt:lpstr>
      <vt:lpstr>4_Pixel</vt:lpstr>
      <vt:lpstr> WALES’ FIRST RESPONDER MODERN SLAVERY COURSE</vt:lpstr>
      <vt:lpstr>HOUSEKEEPING</vt:lpstr>
      <vt:lpstr>DVD</vt:lpstr>
      <vt:lpstr>AIM</vt:lpstr>
      <vt:lpstr>OBJECTIVES:</vt:lpstr>
      <vt:lpstr>WHAT IS MODERN SLAVERY?</vt:lpstr>
      <vt:lpstr>WHO ARE FIRST RESPONDERS?</vt:lpstr>
      <vt:lpstr>WHAT IS MODERN SLAVERY?</vt:lpstr>
      <vt:lpstr>DEFINITION</vt:lpstr>
      <vt:lpstr>TRAFFICKING IN PERSONS  IS DEFINED AS:</vt:lpstr>
      <vt:lpstr>CONSTITUENT ELEMENTS OF TRAFFICKING</vt:lpstr>
      <vt:lpstr>PowerPoint Presentation</vt:lpstr>
      <vt:lpstr>PowerPoint Presentation</vt:lpstr>
      <vt:lpstr>MODERN SLAVERY STRATEGY</vt:lpstr>
      <vt:lpstr>ACTIVITY </vt:lpstr>
      <vt:lpstr>MIGRANT CATEGORIES</vt:lpstr>
      <vt:lpstr>MIGRANT CATEGORIES</vt:lpstr>
      <vt:lpstr>MIGRANT CATEGORIES</vt:lpstr>
      <vt:lpstr>MIGRANT CATEGORIES</vt:lpstr>
      <vt:lpstr>MIGRANT CATEGORIES</vt:lpstr>
      <vt:lpstr>TYPES OF EXPLOITATION</vt:lpstr>
      <vt:lpstr> Exploitation in the workplace  what to look for </vt:lpstr>
      <vt:lpstr>Where are you most likely to encounter exploitation?             High risk arenas – low skill – low pay </vt:lpstr>
      <vt:lpstr>What should I be looking for?</vt:lpstr>
      <vt:lpstr>WALES’ STRATEGY</vt:lpstr>
      <vt:lpstr>TO TACKLE SLAVERY</vt:lpstr>
      <vt:lpstr>     CPS Prosecutor Commitments</vt:lpstr>
      <vt:lpstr>HOW DOES SLAVERY</vt:lpstr>
      <vt:lpstr>ACTIVITY</vt:lpstr>
      <vt:lpstr>What are County Lines?</vt:lpstr>
      <vt:lpstr>Why now?</vt:lpstr>
      <vt:lpstr>How they operate</vt:lpstr>
      <vt:lpstr>WHAT ARE THE INDICATORS  TO LOOK</vt:lpstr>
      <vt:lpstr>ACTIVITY</vt:lpstr>
      <vt:lpstr>                Vulnerability        </vt:lpstr>
      <vt:lpstr>Power and Control can be driven by a number of factors -  look out for:</vt:lpstr>
      <vt:lpstr>If you have contact with the Public…</vt:lpstr>
      <vt:lpstr>A Simple message</vt:lpstr>
      <vt:lpstr>POLICIES, LAW &amp; SPECIALIST SERVICES</vt:lpstr>
      <vt:lpstr>CHILD &amp; ADULT PROTECTION POLICIES</vt:lpstr>
      <vt:lpstr>OTHER GUIDANCE</vt:lpstr>
      <vt:lpstr>CHILDREN?</vt:lpstr>
      <vt:lpstr>MODERN SLAVERY ACT 2015</vt:lpstr>
      <vt:lpstr>I am a Victim !!!!</vt:lpstr>
      <vt:lpstr>Section 45 Modern Slavery Act 2015</vt:lpstr>
      <vt:lpstr>Section 45 cont.</vt:lpstr>
      <vt:lpstr>PROCEEDS OF CRIME</vt:lpstr>
      <vt:lpstr>BARNARDO’S CYMRU SERAF</vt:lpstr>
      <vt:lpstr>PRIVATE FOSTERING</vt:lpstr>
      <vt:lpstr>AGE DISPUTES</vt:lpstr>
      <vt:lpstr>FAMILY TRACING</vt:lpstr>
      <vt:lpstr>MY DANGEROUS LOVERBOY</vt:lpstr>
      <vt:lpstr> THE NEXT STEPS</vt:lpstr>
      <vt:lpstr>SUSPECTED VICTIM?</vt:lpstr>
      <vt:lpstr>WHAT TO DO IF YOU SUSPECT?</vt:lpstr>
      <vt:lpstr>PowerPoint Presentation</vt:lpstr>
      <vt:lpstr>PowerPoint Presentation</vt:lpstr>
      <vt:lpstr>Modern Slavery Helpline</vt:lpstr>
      <vt:lpstr>PowerPoint Presentation</vt:lpstr>
      <vt:lpstr>PowerPoint Presentation</vt:lpstr>
      <vt:lpstr>PowerPoint Presentation</vt:lpstr>
      <vt:lpstr>PowerPoint Presentation</vt:lpstr>
      <vt:lpstr>ADULTS</vt:lpstr>
      <vt:lpstr>What is Duty to Notify?</vt:lpstr>
      <vt:lpstr>DUTY TO NOTIFY FORM </vt:lpstr>
      <vt:lpstr>ADULTS</vt:lpstr>
      <vt:lpstr>CHILDREN</vt:lpstr>
      <vt:lpstr>FIRST RESPONDER</vt:lpstr>
      <vt:lpstr>NATIONAL REFERRAL MECHANISM</vt:lpstr>
      <vt:lpstr>NATIONAL REFERRAL MECHANISM</vt:lpstr>
      <vt:lpstr>PowerPoint Presentation</vt:lpstr>
      <vt:lpstr>INITIAL REACTION:</vt:lpstr>
      <vt:lpstr>PowerPoint Presentation</vt:lpstr>
      <vt:lpstr>ACTIVITY</vt:lpstr>
      <vt:lpstr>What are the key points needed for your NRM form? </vt:lpstr>
      <vt:lpstr>WHAT ARE THE BARRIERS?</vt:lpstr>
      <vt:lpstr>DISCLOSURE BARRIERS</vt:lpstr>
      <vt:lpstr>EMOTIONAL BARRIERS</vt:lpstr>
      <vt:lpstr>DERBYSHIRE POLICE DVD</vt:lpstr>
      <vt:lpstr>THE MARCINS</vt:lpstr>
      <vt:lpstr>POWER AND PROFIT</vt:lpstr>
      <vt:lpstr>Fear and hope </vt:lpstr>
      <vt:lpstr>SAFETY PLANNING</vt:lpstr>
      <vt:lpstr>WHAT TO THINK ABOUT</vt:lpstr>
      <vt:lpstr>WHAT TO THINK ABOUT</vt:lpstr>
      <vt:lpstr>ACTIVITY</vt:lpstr>
      <vt:lpstr>HORSE TRADER DVD</vt:lpstr>
      <vt:lpstr>Next steps...</vt:lpstr>
      <vt:lpstr>WHAT NEXT….</vt:lpstr>
      <vt:lpstr>FINALLY……</vt:lpstr>
      <vt:lpstr>THANK YOU AND QUESTIONS</vt:lpstr>
      <vt:lpstr>Key Websites </vt:lpstr>
    </vt:vector>
  </TitlesOfParts>
  <Company>Crown Prosecution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 Human Trafficking</dc:title>
  <dc:creator>CPS</dc:creator>
  <cp:lastModifiedBy>Mike Gardner (staff)</cp:lastModifiedBy>
  <cp:revision>277</cp:revision>
  <cp:lastPrinted>2015-01-20T11:43:22Z</cp:lastPrinted>
  <dcterms:created xsi:type="dcterms:W3CDTF">2013-06-19T12:01:48Z</dcterms:created>
  <dcterms:modified xsi:type="dcterms:W3CDTF">2025-06-23T16:51:24Z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A19354941</vt:lpwstr>
  </property>
  <property fmtid="{D5CDD505-2E9C-101B-9397-08002B2CF9AE}" pid="4" name="Objective-Title">
    <vt:lpwstr>WALES' FIRST RESPONDER MODERN SLAVERY COURSE 2017</vt:lpwstr>
  </property>
  <property fmtid="{D5CDD505-2E9C-101B-9397-08002B2CF9AE}" pid="5" name="Objective-Comment">
    <vt:lpwstr/>
  </property>
  <property fmtid="{D5CDD505-2E9C-101B-9397-08002B2CF9AE}" pid="6" name="Objective-CreationStamp">
    <vt:filetime>2017-09-25T13:23:36Z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2017-10-06T16:10:55Z</vt:filetime>
  </property>
  <property fmtid="{D5CDD505-2E9C-101B-9397-08002B2CF9AE}" pid="10" name="Objective-ModificationStamp">
    <vt:filetime>2017-10-18T16:12:35Z</vt:filetime>
  </property>
  <property fmtid="{D5CDD505-2E9C-101B-9397-08002B2CF9AE}" pid="11" name="Objective-Owner">
    <vt:lpwstr>Kadhum, Sukaina (EPS - CSD)</vt:lpwstr>
  </property>
  <property fmtid="{D5CDD505-2E9C-101B-9397-08002B2CF9AE}" pid="12" name="Objective-Path">
    <vt:lpwstr>Kadhum, Sukaina (EPS - CSD):</vt:lpwstr>
  </property>
  <property fmtid="{D5CDD505-2E9C-101B-9397-08002B2CF9AE}" pid="13" name="Objective-Parent">
    <vt:lpwstr>Kadhum, Sukaina (EPS - CSD)</vt:lpwstr>
  </property>
  <property fmtid="{D5CDD505-2E9C-101B-9397-08002B2CF9AE}" pid="14" name="Objective-State">
    <vt:lpwstr>Published</vt:lpwstr>
  </property>
  <property fmtid="{D5CDD505-2E9C-101B-9397-08002B2CF9AE}" pid="15" name="Objective-Version">
    <vt:lpwstr>11.0</vt:lpwstr>
  </property>
  <property fmtid="{D5CDD505-2E9C-101B-9397-08002B2CF9AE}" pid="16" name="Objective-VersionNumber">
    <vt:r8>12</vt:r8>
  </property>
  <property fmtid="{D5CDD505-2E9C-101B-9397-08002B2CF9AE}" pid="17" name="Objective-VersionComment">
    <vt:lpwstr/>
  </property>
  <property fmtid="{D5CDD505-2E9C-101B-9397-08002B2CF9AE}" pid="18" name="Objective-FileNumber">
    <vt:lpwstr/>
  </property>
  <property fmtid="{D5CDD505-2E9C-101B-9397-08002B2CF9AE}" pid="19" name="Objective-Classification">
    <vt:lpwstr>[Inherited - none]</vt:lpwstr>
  </property>
  <property fmtid="{D5CDD505-2E9C-101B-9397-08002B2CF9AE}" pid="20" name="Objective-Caveats">
    <vt:lpwstr/>
  </property>
  <property fmtid="{D5CDD505-2E9C-101B-9397-08002B2CF9AE}" pid="21" name="Objective-Language [system]">
    <vt:lpwstr>English (eng)</vt:lpwstr>
  </property>
  <property fmtid="{D5CDD505-2E9C-101B-9397-08002B2CF9AE}" pid="22" name="Objective-Date Acquired [system]">
    <vt:filetime>2017-09-24T23:00:00Z</vt:filetime>
  </property>
  <property fmtid="{D5CDD505-2E9C-101B-9397-08002B2CF9AE}" pid="23" name="Objective-What to Keep [system]">
    <vt:lpwstr>No</vt:lpwstr>
  </property>
  <property fmtid="{D5CDD505-2E9C-101B-9397-08002B2CF9AE}" pid="24" name="Objective-Official Translation [system]">
    <vt:lpwstr/>
  </property>
  <property fmtid="{D5CDD505-2E9C-101B-9397-08002B2CF9AE}" pid="25" name="Objective-Connect Creator [system]">
    <vt:lpwstr/>
  </property>
</Properties>
</file>